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5" r:id="rId3"/>
    <p:sldId id="274" r:id="rId4"/>
    <p:sldId id="301" r:id="rId5"/>
    <p:sldId id="323" r:id="rId6"/>
    <p:sldId id="324" r:id="rId7"/>
    <p:sldId id="325" r:id="rId8"/>
    <p:sldId id="328" r:id="rId9"/>
    <p:sldId id="303" r:id="rId10"/>
    <p:sldId id="306" r:id="rId11"/>
    <p:sldId id="311" r:id="rId12"/>
    <p:sldId id="312" r:id="rId13"/>
    <p:sldId id="310" r:id="rId14"/>
    <p:sldId id="314" r:id="rId15"/>
    <p:sldId id="332" r:id="rId16"/>
    <p:sldId id="305" r:id="rId17"/>
    <p:sldId id="343" r:id="rId18"/>
    <p:sldId id="330" r:id="rId19"/>
    <p:sldId id="333" r:id="rId20"/>
    <p:sldId id="317" r:id="rId21"/>
    <p:sldId id="331" r:id="rId22"/>
    <p:sldId id="322" r:id="rId23"/>
    <p:sldId id="329" r:id="rId24"/>
    <p:sldId id="344" r:id="rId25"/>
    <p:sldId id="346" r:id="rId26"/>
    <p:sldId id="316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57067-6E0C-45EC-B4AC-C877537B4C1B}" v="1380" dt="2022-08-23T11:43:03.08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79619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104FA-ACD7-407E-9A8F-59DE6D8DFF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6C625B-0C60-43B5-89F1-A7FA35E88559}">
      <dgm:prSet phldrT="[Text]"/>
      <dgm:spPr/>
      <dgm:t>
        <a:bodyPr/>
        <a:lstStyle/>
        <a:p>
          <a:r>
            <a:rPr lang="sk-SK" dirty="0"/>
            <a:t>Konkurencieschopnosť a výživa obyvateľstva</a:t>
          </a:r>
        </a:p>
      </dgm:t>
    </dgm:pt>
    <dgm:pt modelId="{D0E7BDA7-9A47-4AEB-997E-A11DBC40FEE1}" type="parTrans" cxnId="{F7556EC0-CD75-47D8-8D36-273D54861508}">
      <dgm:prSet/>
      <dgm:spPr/>
      <dgm:t>
        <a:bodyPr/>
        <a:lstStyle/>
        <a:p>
          <a:endParaRPr lang="sk-SK"/>
        </a:p>
      </dgm:t>
    </dgm:pt>
    <dgm:pt modelId="{1AFE5751-586D-432F-B566-3860FB1F8E27}" type="sibTrans" cxnId="{F7556EC0-CD75-47D8-8D36-273D54861508}">
      <dgm:prSet/>
      <dgm:spPr/>
      <dgm:t>
        <a:bodyPr/>
        <a:lstStyle/>
        <a:p>
          <a:endParaRPr lang="sk-SK"/>
        </a:p>
      </dgm:t>
    </dgm:pt>
    <dgm:pt modelId="{29DCBCBE-B48D-49A5-B734-AA6FB8ED0663}">
      <dgm:prSet phldrT="[Text]"/>
      <dgm:spPr/>
      <dgm:t>
        <a:bodyPr/>
        <a:lstStyle/>
        <a:p>
          <a:r>
            <a:rPr lang="sk-SK" dirty="0"/>
            <a:t>Optimálna početnosť a kvalitný genofond zveri</a:t>
          </a:r>
        </a:p>
      </dgm:t>
    </dgm:pt>
    <dgm:pt modelId="{436D1373-E1FF-4512-8F03-10DE2AF1B90C}" type="parTrans" cxnId="{B6270C02-AA23-4F30-91A9-E01DA8D9CD4C}">
      <dgm:prSet/>
      <dgm:spPr/>
      <dgm:t>
        <a:bodyPr/>
        <a:lstStyle/>
        <a:p>
          <a:endParaRPr lang="sk-SK"/>
        </a:p>
      </dgm:t>
    </dgm:pt>
    <dgm:pt modelId="{86B3D3EF-1BD7-43DB-951A-312583136485}" type="sibTrans" cxnId="{B6270C02-AA23-4F30-91A9-E01DA8D9CD4C}">
      <dgm:prSet/>
      <dgm:spPr/>
      <dgm:t>
        <a:bodyPr/>
        <a:lstStyle/>
        <a:p>
          <a:endParaRPr lang="sk-SK"/>
        </a:p>
      </dgm:t>
    </dgm:pt>
    <dgm:pt modelId="{5374AD2D-9FF7-4994-B9D4-660BE639F21B}">
      <dgm:prSet phldrT="[Text]"/>
      <dgm:spPr/>
      <dgm:t>
        <a:bodyPr/>
        <a:lstStyle/>
        <a:p>
          <a:r>
            <a:rPr lang="sk-SK" dirty="0"/>
            <a:t>Stabilná produkcia a ekosystémové služby</a:t>
          </a:r>
        </a:p>
      </dgm:t>
    </dgm:pt>
    <dgm:pt modelId="{FC0831C6-B507-4F4C-A21A-E3117F1B3AB5}" type="parTrans" cxnId="{9228FC34-51D8-4A75-8EE9-9DBA00EDA3B0}">
      <dgm:prSet/>
      <dgm:spPr/>
      <dgm:t>
        <a:bodyPr/>
        <a:lstStyle/>
        <a:p>
          <a:endParaRPr lang="sk-SK"/>
        </a:p>
      </dgm:t>
    </dgm:pt>
    <dgm:pt modelId="{4CD857FA-A5B2-47F9-A922-568CACEB5EAF}" type="sibTrans" cxnId="{9228FC34-51D8-4A75-8EE9-9DBA00EDA3B0}">
      <dgm:prSet/>
      <dgm:spPr/>
      <dgm:t>
        <a:bodyPr/>
        <a:lstStyle/>
        <a:p>
          <a:endParaRPr lang="sk-SK"/>
        </a:p>
      </dgm:t>
    </dgm:pt>
    <dgm:pt modelId="{887508A7-AA84-44E3-933E-BF81306A523D}" type="pres">
      <dgm:prSet presAssocID="{F1B104FA-ACD7-407E-9A8F-59DE6D8DFFD3}" presName="compositeShape" presStyleCnt="0">
        <dgm:presLayoutVars>
          <dgm:chMax val="7"/>
          <dgm:dir/>
          <dgm:resizeHandles val="exact"/>
        </dgm:presLayoutVars>
      </dgm:prSet>
      <dgm:spPr/>
    </dgm:pt>
    <dgm:pt modelId="{AB4363AA-6015-4520-BECD-44DCD9B089DF}" type="pres">
      <dgm:prSet presAssocID="{E36C625B-0C60-43B5-89F1-A7FA35E88559}" presName="circ1" presStyleLbl="vennNode1" presStyleIdx="0" presStyleCnt="3"/>
      <dgm:spPr/>
    </dgm:pt>
    <dgm:pt modelId="{302E1A7A-7DB8-472A-838A-F21E390F579D}" type="pres">
      <dgm:prSet presAssocID="{E36C625B-0C60-43B5-89F1-A7FA35E885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0C23F5-AE02-47ED-B837-EEBE4D692560}" type="pres">
      <dgm:prSet presAssocID="{29DCBCBE-B48D-49A5-B734-AA6FB8ED0663}" presName="circ2" presStyleLbl="vennNode1" presStyleIdx="1" presStyleCnt="3"/>
      <dgm:spPr/>
    </dgm:pt>
    <dgm:pt modelId="{40B56CB4-F7AE-4507-B0DF-7C59B53E9169}" type="pres">
      <dgm:prSet presAssocID="{29DCBCBE-B48D-49A5-B734-AA6FB8ED06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728642-24C5-4802-B7A0-4A7631F7EAE5}" type="pres">
      <dgm:prSet presAssocID="{5374AD2D-9FF7-4994-B9D4-660BE639F21B}" presName="circ3" presStyleLbl="vennNode1" presStyleIdx="2" presStyleCnt="3"/>
      <dgm:spPr/>
    </dgm:pt>
    <dgm:pt modelId="{CBA86ACB-FB88-473A-811C-D7AEF4A07E74}" type="pres">
      <dgm:prSet presAssocID="{5374AD2D-9FF7-4994-B9D4-660BE639F2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270C02-AA23-4F30-91A9-E01DA8D9CD4C}" srcId="{F1B104FA-ACD7-407E-9A8F-59DE6D8DFFD3}" destId="{29DCBCBE-B48D-49A5-B734-AA6FB8ED0663}" srcOrd="1" destOrd="0" parTransId="{436D1373-E1FF-4512-8F03-10DE2AF1B90C}" sibTransId="{86B3D3EF-1BD7-43DB-951A-312583136485}"/>
    <dgm:cxn modelId="{1D970531-752E-4592-808A-FD9C5801E287}" type="presOf" srcId="{5374AD2D-9FF7-4994-B9D4-660BE639F21B}" destId="{B8728642-24C5-4802-B7A0-4A7631F7EAE5}" srcOrd="0" destOrd="0" presId="urn:microsoft.com/office/officeart/2005/8/layout/venn1"/>
    <dgm:cxn modelId="{9228FC34-51D8-4A75-8EE9-9DBA00EDA3B0}" srcId="{F1B104FA-ACD7-407E-9A8F-59DE6D8DFFD3}" destId="{5374AD2D-9FF7-4994-B9D4-660BE639F21B}" srcOrd="2" destOrd="0" parTransId="{FC0831C6-B507-4F4C-A21A-E3117F1B3AB5}" sibTransId="{4CD857FA-A5B2-47F9-A922-568CACEB5EAF}"/>
    <dgm:cxn modelId="{EBF2BC43-E103-46B4-A76E-81C16B5F4E3D}" type="presOf" srcId="{29DCBCBE-B48D-49A5-B734-AA6FB8ED0663}" destId="{3D0C23F5-AE02-47ED-B837-EEBE4D692560}" srcOrd="0" destOrd="0" presId="urn:microsoft.com/office/officeart/2005/8/layout/venn1"/>
    <dgm:cxn modelId="{63D43671-C337-46F2-B0D2-47550A8980E8}" type="presOf" srcId="{E36C625B-0C60-43B5-89F1-A7FA35E88559}" destId="{302E1A7A-7DB8-472A-838A-F21E390F579D}" srcOrd="1" destOrd="0" presId="urn:microsoft.com/office/officeart/2005/8/layout/venn1"/>
    <dgm:cxn modelId="{CB832274-27E9-4067-835E-7B2C32F8A3A2}" type="presOf" srcId="{5374AD2D-9FF7-4994-B9D4-660BE639F21B}" destId="{CBA86ACB-FB88-473A-811C-D7AEF4A07E74}" srcOrd="1" destOrd="0" presId="urn:microsoft.com/office/officeart/2005/8/layout/venn1"/>
    <dgm:cxn modelId="{DD5E60AC-8FE3-45D5-A155-B4E8C4604DA1}" type="presOf" srcId="{E36C625B-0C60-43B5-89F1-A7FA35E88559}" destId="{AB4363AA-6015-4520-BECD-44DCD9B089DF}" srcOrd="0" destOrd="0" presId="urn:microsoft.com/office/officeart/2005/8/layout/venn1"/>
    <dgm:cxn modelId="{280D71B3-4BB1-463F-8147-21A1C0E10782}" type="presOf" srcId="{29DCBCBE-B48D-49A5-B734-AA6FB8ED0663}" destId="{40B56CB4-F7AE-4507-B0DF-7C59B53E9169}" srcOrd="1" destOrd="0" presId="urn:microsoft.com/office/officeart/2005/8/layout/venn1"/>
    <dgm:cxn modelId="{F7556EC0-CD75-47D8-8D36-273D54861508}" srcId="{F1B104FA-ACD7-407E-9A8F-59DE6D8DFFD3}" destId="{E36C625B-0C60-43B5-89F1-A7FA35E88559}" srcOrd="0" destOrd="0" parTransId="{D0E7BDA7-9A47-4AEB-997E-A11DBC40FEE1}" sibTransId="{1AFE5751-586D-432F-B566-3860FB1F8E27}"/>
    <dgm:cxn modelId="{EBFAF6F6-5728-42B9-BD11-BE11A940ADC4}" type="presOf" srcId="{F1B104FA-ACD7-407E-9A8F-59DE6D8DFFD3}" destId="{887508A7-AA84-44E3-933E-BF81306A523D}" srcOrd="0" destOrd="0" presId="urn:microsoft.com/office/officeart/2005/8/layout/venn1"/>
    <dgm:cxn modelId="{039F6A21-D689-4562-9AB1-FF4DA9FC5BB8}" type="presParOf" srcId="{887508A7-AA84-44E3-933E-BF81306A523D}" destId="{AB4363AA-6015-4520-BECD-44DCD9B089DF}" srcOrd="0" destOrd="0" presId="urn:microsoft.com/office/officeart/2005/8/layout/venn1"/>
    <dgm:cxn modelId="{C37E8C13-1950-4673-BB09-F481DF37975F}" type="presParOf" srcId="{887508A7-AA84-44E3-933E-BF81306A523D}" destId="{302E1A7A-7DB8-472A-838A-F21E390F579D}" srcOrd="1" destOrd="0" presId="urn:microsoft.com/office/officeart/2005/8/layout/venn1"/>
    <dgm:cxn modelId="{D470D09A-6CDD-42B7-941C-42DE914D0C9A}" type="presParOf" srcId="{887508A7-AA84-44E3-933E-BF81306A523D}" destId="{3D0C23F5-AE02-47ED-B837-EEBE4D692560}" srcOrd="2" destOrd="0" presId="urn:microsoft.com/office/officeart/2005/8/layout/venn1"/>
    <dgm:cxn modelId="{9A4072E1-3CF3-419B-B50F-6799F8023DA5}" type="presParOf" srcId="{887508A7-AA84-44E3-933E-BF81306A523D}" destId="{40B56CB4-F7AE-4507-B0DF-7C59B53E9169}" srcOrd="3" destOrd="0" presId="urn:microsoft.com/office/officeart/2005/8/layout/venn1"/>
    <dgm:cxn modelId="{B8921AE1-1B43-48BB-BED6-C7412EA8ADBC}" type="presParOf" srcId="{887508A7-AA84-44E3-933E-BF81306A523D}" destId="{B8728642-24C5-4802-B7A0-4A7631F7EAE5}" srcOrd="4" destOrd="0" presId="urn:microsoft.com/office/officeart/2005/8/layout/venn1"/>
    <dgm:cxn modelId="{3405E546-7A8C-49A3-8211-F3221535D79D}" type="presParOf" srcId="{887508A7-AA84-44E3-933E-BF81306A523D}" destId="{CBA86ACB-FB88-473A-811C-D7AEF4A07E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F04EC-EDFF-4F0D-942E-BBB5460295E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F9B7885-7D8E-4471-BA3F-9F21B817DC15}">
      <dgm:prSet phldrT="[Text]"/>
      <dgm:spPr/>
      <dgm:t>
        <a:bodyPr/>
        <a:lstStyle/>
        <a:p>
          <a:r>
            <a:rPr lang="sk-SK" dirty="0"/>
            <a:t>S čím začať a v čom pokračovať?</a:t>
          </a:r>
        </a:p>
      </dgm:t>
    </dgm:pt>
    <dgm:pt modelId="{661D62AF-C4FE-4FF3-9483-64E08B204E28}" type="parTrans" cxnId="{387BF9F9-6FE6-40C4-8A98-9AD981C9AEAA}">
      <dgm:prSet/>
      <dgm:spPr/>
      <dgm:t>
        <a:bodyPr/>
        <a:lstStyle/>
        <a:p>
          <a:endParaRPr lang="sk-SK"/>
        </a:p>
      </dgm:t>
    </dgm:pt>
    <dgm:pt modelId="{86CE21BA-B7D5-4EA6-9367-62313C6F4FBB}" type="sibTrans" cxnId="{387BF9F9-6FE6-40C4-8A98-9AD981C9AEAA}">
      <dgm:prSet/>
      <dgm:spPr/>
      <dgm:t>
        <a:bodyPr/>
        <a:lstStyle/>
        <a:p>
          <a:endParaRPr lang="sk-SK"/>
        </a:p>
      </dgm:t>
    </dgm:pt>
    <dgm:pt modelId="{EE2162B4-B1A6-4201-B605-20B301E8962F}">
      <dgm:prSet phldrT="[Text]"/>
      <dgm:spPr/>
      <dgm:t>
        <a:bodyPr/>
        <a:lstStyle/>
        <a:p>
          <a:r>
            <a:rPr lang="sk-SK" dirty="0"/>
            <a:t>Prehodnotiť selektívno-chovateľské kritériá lovu trofejovej zveri</a:t>
          </a:r>
        </a:p>
      </dgm:t>
    </dgm:pt>
    <dgm:pt modelId="{12588297-7C33-40DF-8022-66D010D404F3}" type="parTrans" cxnId="{BE8F7E84-B893-4EF3-B917-B11C0B74BB57}">
      <dgm:prSet/>
      <dgm:spPr/>
      <dgm:t>
        <a:bodyPr/>
        <a:lstStyle/>
        <a:p>
          <a:endParaRPr lang="sk-SK"/>
        </a:p>
      </dgm:t>
    </dgm:pt>
    <dgm:pt modelId="{6CA2F3E5-1A89-4478-88D6-99A2D32831C8}" type="sibTrans" cxnId="{BE8F7E84-B893-4EF3-B917-B11C0B74BB57}">
      <dgm:prSet/>
      <dgm:spPr/>
      <dgm:t>
        <a:bodyPr/>
        <a:lstStyle/>
        <a:p>
          <a:endParaRPr lang="sk-SK"/>
        </a:p>
      </dgm:t>
    </dgm:pt>
    <dgm:pt modelId="{8D2C5F1E-9B7C-488C-BEB1-7BE53D7ACD46}">
      <dgm:prSet phldrT="[Text]"/>
      <dgm:spPr/>
      <dgm:t>
        <a:bodyPr/>
        <a:lstStyle/>
        <a:p>
          <a:r>
            <a:rPr lang="sk-SK" dirty="0"/>
            <a:t>Zaviesť digitálne technológie kontroly zisťovania stavov a úbytkov netrofejovej zveri</a:t>
          </a:r>
        </a:p>
      </dgm:t>
    </dgm:pt>
    <dgm:pt modelId="{AB048C2E-93D4-44B4-8FCE-F2E79ECF9207}" type="parTrans" cxnId="{9FB88125-228B-443D-B0F8-61CA1E87097D}">
      <dgm:prSet/>
      <dgm:spPr/>
      <dgm:t>
        <a:bodyPr/>
        <a:lstStyle/>
        <a:p>
          <a:endParaRPr lang="sk-SK"/>
        </a:p>
      </dgm:t>
    </dgm:pt>
    <dgm:pt modelId="{2EB6B7B4-E42B-40E2-AEC7-C9ABB152374F}" type="sibTrans" cxnId="{9FB88125-228B-443D-B0F8-61CA1E87097D}">
      <dgm:prSet/>
      <dgm:spPr/>
      <dgm:t>
        <a:bodyPr/>
        <a:lstStyle/>
        <a:p>
          <a:endParaRPr lang="sk-SK"/>
        </a:p>
      </dgm:t>
    </dgm:pt>
    <dgm:pt modelId="{66D407FD-303F-4716-A801-654F5E2A0E82}">
      <dgm:prSet phldrT="[Text]"/>
      <dgm:spPr/>
      <dgm:t>
        <a:bodyPr/>
        <a:lstStyle/>
        <a:p>
          <a:r>
            <a:rPr lang="sk-SK" dirty="0"/>
            <a:t>Jednoročné samice a samce prežúvavej zveri loviť celoročne</a:t>
          </a:r>
        </a:p>
      </dgm:t>
    </dgm:pt>
    <dgm:pt modelId="{582AF093-42FA-42CF-98A1-E5C1430B53A2}" type="parTrans" cxnId="{E9DEC540-41A0-4ADE-BB9D-EB4848D70A9B}">
      <dgm:prSet/>
      <dgm:spPr/>
      <dgm:t>
        <a:bodyPr/>
        <a:lstStyle/>
        <a:p>
          <a:endParaRPr lang="sk-SK"/>
        </a:p>
      </dgm:t>
    </dgm:pt>
    <dgm:pt modelId="{0546E147-BC12-4E30-8B2C-EDD8D61B7417}" type="sibTrans" cxnId="{E9DEC540-41A0-4ADE-BB9D-EB4848D70A9B}">
      <dgm:prSet/>
      <dgm:spPr/>
      <dgm:t>
        <a:bodyPr/>
        <a:lstStyle/>
        <a:p>
          <a:endParaRPr lang="sk-SK"/>
        </a:p>
      </dgm:t>
    </dgm:pt>
    <dgm:pt modelId="{C4623E71-276E-491F-8B37-4EF58D36AF8A}">
      <dgm:prSet phldrT="[Text]"/>
      <dgm:spPr/>
      <dgm:t>
        <a:bodyPr/>
        <a:lstStyle/>
        <a:p>
          <a:r>
            <a:rPr lang="sk-SK" dirty="0"/>
            <a:t>Umožniť poľ. hospodárovi operatívne zvýšiť PCHL vo vlastnej kompetencii </a:t>
          </a:r>
        </a:p>
      </dgm:t>
    </dgm:pt>
    <dgm:pt modelId="{060D21DE-C175-42BA-A4EC-B0DE33B36F68}" type="parTrans" cxnId="{1EB64EF6-D1A6-4D4F-B067-6944EFECA18D}">
      <dgm:prSet/>
      <dgm:spPr/>
      <dgm:t>
        <a:bodyPr/>
        <a:lstStyle/>
        <a:p>
          <a:endParaRPr lang="sk-SK"/>
        </a:p>
      </dgm:t>
    </dgm:pt>
    <dgm:pt modelId="{08258BF5-ADA3-4088-BB38-96060A87BC2D}" type="sibTrans" cxnId="{1EB64EF6-D1A6-4D4F-B067-6944EFECA18D}">
      <dgm:prSet/>
      <dgm:spPr/>
      <dgm:t>
        <a:bodyPr/>
        <a:lstStyle/>
        <a:p>
          <a:endParaRPr lang="sk-SK"/>
        </a:p>
      </dgm:t>
    </dgm:pt>
    <dgm:pt modelId="{C76509E5-CD05-48C2-89DC-A2DD7AE7DF83}">
      <dgm:prSet/>
      <dgm:spPr/>
      <dgm:t>
        <a:bodyPr/>
        <a:lstStyle/>
        <a:p>
          <a:r>
            <a:rPr lang="sk-SK" dirty="0"/>
            <a:t>Metódu trofejovej kulminácie implementovať prednostne a na zvýšených súvislých výmerách</a:t>
          </a:r>
        </a:p>
      </dgm:t>
    </dgm:pt>
    <dgm:pt modelId="{964C481B-F5D3-4CF9-B326-46E866053679}" type="parTrans" cxnId="{D2FF90DB-56FA-445A-8C1B-16961EA49660}">
      <dgm:prSet/>
      <dgm:spPr/>
      <dgm:t>
        <a:bodyPr/>
        <a:lstStyle/>
        <a:p>
          <a:endParaRPr lang="sk-SK"/>
        </a:p>
      </dgm:t>
    </dgm:pt>
    <dgm:pt modelId="{E1BA58ED-872E-41A1-8084-4C0ECDC12E57}" type="sibTrans" cxnId="{D2FF90DB-56FA-445A-8C1B-16961EA49660}">
      <dgm:prSet/>
      <dgm:spPr/>
      <dgm:t>
        <a:bodyPr/>
        <a:lstStyle/>
        <a:p>
          <a:endParaRPr lang="sk-SK"/>
        </a:p>
      </dgm:t>
    </dgm:pt>
    <dgm:pt modelId="{52AAB135-8885-4131-99E8-7160D3741B90}">
      <dgm:prSet/>
      <dgm:spPr/>
      <dgm:t>
        <a:bodyPr/>
        <a:lstStyle/>
        <a:p>
          <a:r>
            <a:rPr lang="sk-SK" dirty="0"/>
            <a:t>Mláďatá a samice loviť v revíroch, kde nie je druh bonitovaný bez schváleného PCHL</a:t>
          </a:r>
        </a:p>
      </dgm:t>
    </dgm:pt>
    <dgm:pt modelId="{F1C54246-A742-4BC8-B0D3-408FC370C6EE}" type="parTrans" cxnId="{9CB325CB-CCF4-4407-A368-228D0C7E2417}">
      <dgm:prSet/>
      <dgm:spPr/>
    </dgm:pt>
    <dgm:pt modelId="{B90D97B4-50E7-49F8-B93E-9F18DF21D383}" type="sibTrans" cxnId="{9CB325CB-CCF4-4407-A368-228D0C7E2417}">
      <dgm:prSet/>
      <dgm:spPr/>
    </dgm:pt>
    <dgm:pt modelId="{5CED01E6-598B-46B8-83FE-10CAA8CB676F}" type="pres">
      <dgm:prSet presAssocID="{0C7F04EC-EDFF-4F0D-942E-BBB5460295EA}" presName="composite" presStyleCnt="0">
        <dgm:presLayoutVars>
          <dgm:chMax val="1"/>
          <dgm:dir/>
          <dgm:resizeHandles val="exact"/>
        </dgm:presLayoutVars>
      </dgm:prSet>
      <dgm:spPr/>
    </dgm:pt>
    <dgm:pt modelId="{4DDECAE7-BD3A-47A7-AA7C-C938DAD2A99E}" type="pres">
      <dgm:prSet presAssocID="{0C7F04EC-EDFF-4F0D-942E-BBB5460295EA}" presName="radial" presStyleCnt="0">
        <dgm:presLayoutVars>
          <dgm:animLvl val="ctr"/>
        </dgm:presLayoutVars>
      </dgm:prSet>
      <dgm:spPr/>
    </dgm:pt>
    <dgm:pt modelId="{109DD70A-AD29-4159-A454-435F05E120A3}" type="pres">
      <dgm:prSet presAssocID="{AF9B7885-7D8E-4471-BA3F-9F21B817DC15}" presName="centerShape" presStyleLbl="vennNode1" presStyleIdx="0" presStyleCnt="7"/>
      <dgm:spPr/>
    </dgm:pt>
    <dgm:pt modelId="{64F01173-F85B-425A-9E39-FA798D020C34}" type="pres">
      <dgm:prSet presAssocID="{EE2162B4-B1A6-4201-B605-20B301E8962F}" presName="node" presStyleLbl="vennNode1" presStyleIdx="1" presStyleCnt="7">
        <dgm:presLayoutVars>
          <dgm:bulletEnabled val="1"/>
        </dgm:presLayoutVars>
      </dgm:prSet>
      <dgm:spPr/>
    </dgm:pt>
    <dgm:pt modelId="{AD619E4F-3356-4FE2-AF81-9BE0B36BC005}" type="pres">
      <dgm:prSet presAssocID="{8D2C5F1E-9B7C-488C-BEB1-7BE53D7ACD46}" presName="node" presStyleLbl="vennNode1" presStyleIdx="2" presStyleCnt="7">
        <dgm:presLayoutVars>
          <dgm:bulletEnabled val="1"/>
        </dgm:presLayoutVars>
      </dgm:prSet>
      <dgm:spPr/>
    </dgm:pt>
    <dgm:pt modelId="{CFE4A03D-AF1C-4E9C-82A6-956007FDF554}" type="pres">
      <dgm:prSet presAssocID="{66D407FD-303F-4716-A801-654F5E2A0E82}" presName="node" presStyleLbl="vennNode1" presStyleIdx="3" presStyleCnt="7">
        <dgm:presLayoutVars>
          <dgm:bulletEnabled val="1"/>
        </dgm:presLayoutVars>
      </dgm:prSet>
      <dgm:spPr/>
    </dgm:pt>
    <dgm:pt modelId="{36F0C461-12D4-4931-AAE7-7D48D46987B0}" type="pres">
      <dgm:prSet presAssocID="{C4623E71-276E-491F-8B37-4EF58D36AF8A}" presName="node" presStyleLbl="vennNode1" presStyleIdx="4" presStyleCnt="7">
        <dgm:presLayoutVars>
          <dgm:bulletEnabled val="1"/>
        </dgm:presLayoutVars>
      </dgm:prSet>
      <dgm:spPr/>
    </dgm:pt>
    <dgm:pt modelId="{9404EDBD-93EA-4D73-9886-B0E93F81C0D5}" type="pres">
      <dgm:prSet presAssocID="{C76509E5-CD05-48C2-89DC-A2DD7AE7DF83}" presName="node" presStyleLbl="vennNode1" presStyleIdx="5" presStyleCnt="7">
        <dgm:presLayoutVars>
          <dgm:bulletEnabled val="1"/>
        </dgm:presLayoutVars>
      </dgm:prSet>
      <dgm:spPr/>
    </dgm:pt>
    <dgm:pt modelId="{0E72611D-794A-42D1-8C18-D03E8C6B7194}" type="pres">
      <dgm:prSet presAssocID="{52AAB135-8885-4131-99E8-7160D3741B9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9FB88125-228B-443D-B0F8-61CA1E87097D}" srcId="{AF9B7885-7D8E-4471-BA3F-9F21B817DC15}" destId="{8D2C5F1E-9B7C-488C-BEB1-7BE53D7ACD46}" srcOrd="1" destOrd="0" parTransId="{AB048C2E-93D4-44B4-8FCE-F2E79ECF9207}" sibTransId="{2EB6B7B4-E42B-40E2-AEC7-C9ABB152374F}"/>
    <dgm:cxn modelId="{E9DEC540-41A0-4ADE-BB9D-EB4848D70A9B}" srcId="{AF9B7885-7D8E-4471-BA3F-9F21B817DC15}" destId="{66D407FD-303F-4716-A801-654F5E2A0E82}" srcOrd="2" destOrd="0" parTransId="{582AF093-42FA-42CF-98A1-E5C1430B53A2}" sibTransId="{0546E147-BC12-4E30-8B2C-EDD8D61B7417}"/>
    <dgm:cxn modelId="{6E135848-16AF-4324-A157-D1DE38D666E8}" type="presOf" srcId="{EE2162B4-B1A6-4201-B605-20B301E8962F}" destId="{64F01173-F85B-425A-9E39-FA798D020C34}" srcOrd="0" destOrd="0" presId="urn:microsoft.com/office/officeart/2005/8/layout/radial3"/>
    <dgm:cxn modelId="{BE8F7E84-B893-4EF3-B917-B11C0B74BB57}" srcId="{AF9B7885-7D8E-4471-BA3F-9F21B817DC15}" destId="{EE2162B4-B1A6-4201-B605-20B301E8962F}" srcOrd="0" destOrd="0" parTransId="{12588297-7C33-40DF-8022-66D010D404F3}" sibTransId="{6CA2F3E5-1A89-4478-88D6-99A2D32831C8}"/>
    <dgm:cxn modelId="{941A588A-D66E-4374-A3AF-54BD04479606}" type="presOf" srcId="{66D407FD-303F-4716-A801-654F5E2A0E82}" destId="{CFE4A03D-AF1C-4E9C-82A6-956007FDF554}" srcOrd="0" destOrd="0" presId="urn:microsoft.com/office/officeart/2005/8/layout/radial3"/>
    <dgm:cxn modelId="{461A479B-AF35-4442-9DEA-332E85B33F52}" type="presOf" srcId="{C76509E5-CD05-48C2-89DC-A2DD7AE7DF83}" destId="{9404EDBD-93EA-4D73-9886-B0E93F81C0D5}" srcOrd="0" destOrd="0" presId="urn:microsoft.com/office/officeart/2005/8/layout/radial3"/>
    <dgm:cxn modelId="{47FE989F-4A18-4315-944F-7708B8EF4FE5}" type="presOf" srcId="{AF9B7885-7D8E-4471-BA3F-9F21B817DC15}" destId="{109DD70A-AD29-4159-A454-435F05E120A3}" srcOrd="0" destOrd="0" presId="urn:microsoft.com/office/officeart/2005/8/layout/radial3"/>
    <dgm:cxn modelId="{A55786A7-585B-4AA1-BD68-C13E80DA7142}" type="presOf" srcId="{C4623E71-276E-491F-8B37-4EF58D36AF8A}" destId="{36F0C461-12D4-4931-AAE7-7D48D46987B0}" srcOrd="0" destOrd="0" presId="urn:microsoft.com/office/officeart/2005/8/layout/radial3"/>
    <dgm:cxn modelId="{2CEE93B6-069E-40B1-BEC6-C10EE38C6195}" type="presOf" srcId="{0C7F04EC-EDFF-4F0D-942E-BBB5460295EA}" destId="{5CED01E6-598B-46B8-83FE-10CAA8CB676F}" srcOrd="0" destOrd="0" presId="urn:microsoft.com/office/officeart/2005/8/layout/radial3"/>
    <dgm:cxn modelId="{9CB325CB-CCF4-4407-A368-228D0C7E2417}" srcId="{AF9B7885-7D8E-4471-BA3F-9F21B817DC15}" destId="{52AAB135-8885-4131-99E8-7160D3741B90}" srcOrd="5" destOrd="0" parTransId="{F1C54246-A742-4BC8-B0D3-408FC370C6EE}" sibTransId="{B90D97B4-50E7-49F8-B93E-9F18DF21D383}"/>
    <dgm:cxn modelId="{D2FF90DB-56FA-445A-8C1B-16961EA49660}" srcId="{AF9B7885-7D8E-4471-BA3F-9F21B817DC15}" destId="{C76509E5-CD05-48C2-89DC-A2DD7AE7DF83}" srcOrd="4" destOrd="0" parTransId="{964C481B-F5D3-4CF9-B326-46E866053679}" sibTransId="{E1BA58ED-872E-41A1-8084-4C0ECDC12E57}"/>
    <dgm:cxn modelId="{0C36D1DF-62DD-4C26-B5A8-4808C170F590}" type="presOf" srcId="{8D2C5F1E-9B7C-488C-BEB1-7BE53D7ACD46}" destId="{AD619E4F-3356-4FE2-AF81-9BE0B36BC005}" srcOrd="0" destOrd="0" presId="urn:microsoft.com/office/officeart/2005/8/layout/radial3"/>
    <dgm:cxn modelId="{7F9D2CEA-3071-4909-A38F-20D48A72493A}" type="presOf" srcId="{52AAB135-8885-4131-99E8-7160D3741B90}" destId="{0E72611D-794A-42D1-8C18-D03E8C6B7194}" srcOrd="0" destOrd="0" presId="urn:microsoft.com/office/officeart/2005/8/layout/radial3"/>
    <dgm:cxn modelId="{1EB64EF6-D1A6-4D4F-B067-6944EFECA18D}" srcId="{AF9B7885-7D8E-4471-BA3F-9F21B817DC15}" destId="{C4623E71-276E-491F-8B37-4EF58D36AF8A}" srcOrd="3" destOrd="0" parTransId="{060D21DE-C175-42BA-A4EC-B0DE33B36F68}" sibTransId="{08258BF5-ADA3-4088-BB38-96060A87BC2D}"/>
    <dgm:cxn modelId="{387BF9F9-6FE6-40C4-8A98-9AD981C9AEAA}" srcId="{0C7F04EC-EDFF-4F0D-942E-BBB5460295EA}" destId="{AF9B7885-7D8E-4471-BA3F-9F21B817DC15}" srcOrd="0" destOrd="0" parTransId="{661D62AF-C4FE-4FF3-9483-64E08B204E28}" sibTransId="{86CE21BA-B7D5-4EA6-9367-62313C6F4FBB}"/>
    <dgm:cxn modelId="{B369BDF2-CBFE-4AD5-BD75-AF4BBD3D2BDD}" type="presParOf" srcId="{5CED01E6-598B-46B8-83FE-10CAA8CB676F}" destId="{4DDECAE7-BD3A-47A7-AA7C-C938DAD2A99E}" srcOrd="0" destOrd="0" presId="urn:microsoft.com/office/officeart/2005/8/layout/radial3"/>
    <dgm:cxn modelId="{F1590E5A-8BD5-402B-B768-47C7B6242002}" type="presParOf" srcId="{4DDECAE7-BD3A-47A7-AA7C-C938DAD2A99E}" destId="{109DD70A-AD29-4159-A454-435F05E120A3}" srcOrd="0" destOrd="0" presId="urn:microsoft.com/office/officeart/2005/8/layout/radial3"/>
    <dgm:cxn modelId="{D68756B3-C0C5-42EE-9613-F40C06674018}" type="presParOf" srcId="{4DDECAE7-BD3A-47A7-AA7C-C938DAD2A99E}" destId="{64F01173-F85B-425A-9E39-FA798D020C34}" srcOrd="1" destOrd="0" presId="urn:microsoft.com/office/officeart/2005/8/layout/radial3"/>
    <dgm:cxn modelId="{FE02F17F-2118-47D4-9DA5-11E14F08CD52}" type="presParOf" srcId="{4DDECAE7-BD3A-47A7-AA7C-C938DAD2A99E}" destId="{AD619E4F-3356-4FE2-AF81-9BE0B36BC005}" srcOrd="2" destOrd="0" presId="urn:microsoft.com/office/officeart/2005/8/layout/radial3"/>
    <dgm:cxn modelId="{1885A316-038C-48FE-ADAB-9985BE492790}" type="presParOf" srcId="{4DDECAE7-BD3A-47A7-AA7C-C938DAD2A99E}" destId="{CFE4A03D-AF1C-4E9C-82A6-956007FDF554}" srcOrd="3" destOrd="0" presId="urn:microsoft.com/office/officeart/2005/8/layout/radial3"/>
    <dgm:cxn modelId="{6BB67B36-E296-4FC5-B1DC-60D468963AE3}" type="presParOf" srcId="{4DDECAE7-BD3A-47A7-AA7C-C938DAD2A99E}" destId="{36F0C461-12D4-4931-AAE7-7D48D46987B0}" srcOrd="4" destOrd="0" presId="urn:microsoft.com/office/officeart/2005/8/layout/radial3"/>
    <dgm:cxn modelId="{D1AA5C9F-4F1D-4477-B7BB-895101FE24EE}" type="presParOf" srcId="{4DDECAE7-BD3A-47A7-AA7C-C938DAD2A99E}" destId="{9404EDBD-93EA-4D73-9886-B0E93F81C0D5}" srcOrd="5" destOrd="0" presId="urn:microsoft.com/office/officeart/2005/8/layout/radial3"/>
    <dgm:cxn modelId="{5078042E-3397-443C-9908-5AC53E5ADCF0}" type="presParOf" srcId="{4DDECAE7-BD3A-47A7-AA7C-C938DAD2A99E}" destId="{0E72611D-794A-42D1-8C18-D03E8C6B719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1AFEC-3F38-43BE-BBDA-674845EFB80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30EB4EA-6349-48A6-8C2B-8D6BBED65D6F}">
      <dgm:prSet phldrT="[Text]"/>
      <dgm:spPr/>
      <dgm:t>
        <a:bodyPr/>
        <a:lstStyle/>
        <a:p>
          <a:r>
            <a:rPr lang="sk-SK" dirty="0"/>
            <a:t>S čím prestať!</a:t>
          </a:r>
        </a:p>
      </dgm:t>
    </dgm:pt>
    <dgm:pt modelId="{E6DA658D-8B3F-4D64-B7CC-67305F3B4949}" type="parTrans" cxnId="{0F73FA98-0D30-478A-B92B-9B53DC717085}">
      <dgm:prSet/>
      <dgm:spPr/>
      <dgm:t>
        <a:bodyPr/>
        <a:lstStyle/>
        <a:p>
          <a:endParaRPr lang="sk-SK"/>
        </a:p>
      </dgm:t>
    </dgm:pt>
    <dgm:pt modelId="{5F24FB5D-C6BE-4A9B-939E-75E249FC4EA6}" type="sibTrans" cxnId="{0F73FA98-0D30-478A-B92B-9B53DC717085}">
      <dgm:prSet/>
      <dgm:spPr/>
      <dgm:t>
        <a:bodyPr/>
        <a:lstStyle/>
        <a:p>
          <a:endParaRPr lang="sk-SK"/>
        </a:p>
      </dgm:t>
    </dgm:pt>
    <dgm:pt modelId="{ECC9EC81-44D2-4F77-B3D3-2B45A4263EDD}">
      <dgm:prSet phldrT="[Text]"/>
      <dgm:spPr/>
      <dgm:t>
        <a:bodyPr/>
        <a:lstStyle/>
        <a:p>
          <a:r>
            <a:rPr lang="sk-SK" dirty="0"/>
            <a:t>Zaviesť  nulovú toleranciu kŕmenia zveri nad rámec predpisov vrátane prísnych sankcií</a:t>
          </a:r>
        </a:p>
      </dgm:t>
    </dgm:pt>
    <dgm:pt modelId="{C4F61E82-D022-4528-9E37-1F025950758C}" type="parTrans" cxnId="{E971AC0A-3952-42D4-B62F-013ECF6659D4}">
      <dgm:prSet/>
      <dgm:spPr/>
      <dgm:t>
        <a:bodyPr/>
        <a:lstStyle/>
        <a:p>
          <a:endParaRPr lang="sk-SK"/>
        </a:p>
      </dgm:t>
    </dgm:pt>
    <dgm:pt modelId="{537642BF-AD93-4295-A96B-4B5AD9FF25AE}" type="sibTrans" cxnId="{E971AC0A-3952-42D4-B62F-013ECF6659D4}">
      <dgm:prSet/>
      <dgm:spPr/>
      <dgm:t>
        <a:bodyPr/>
        <a:lstStyle/>
        <a:p>
          <a:endParaRPr lang="sk-SK"/>
        </a:p>
      </dgm:t>
    </dgm:pt>
    <dgm:pt modelId="{D39EFDD9-15D3-440F-AAC2-89A723CB5E39}">
      <dgm:prSet phldrT="[Text]"/>
      <dgm:spPr/>
      <dgm:t>
        <a:bodyPr/>
        <a:lstStyle/>
        <a:p>
          <a:r>
            <a:rPr lang="sk-SK" dirty="0"/>
            <a:t>Zmeniť filozofiu činnosti PZ a CHR z administratívno-technickej na riadiacu a kontrolnú</a:t>
          </a:r>
        </a:p>
      </dgm:t>
    </dgm:pt>
    <dgm:pt modelId="{285765FA-E05A-416A-A8B2-6A7C91A71771}" type="parTrans" cxnId="{CB410E8F-CEDE-4458-AA4D-EC6FA78D40B1}">
      <dgm:prSet/>
      <dgm:spPr/>
      <dgm:t>
        <a:bodyPr/>
        <a:lstStyle/>
        <a:p>
          <a:endParaRPr lang="sk-SK"/>
        </a:p>
      </dgm:t>
    </dgm:pt>
    <dgm:pt modelId="{F046A359-45BE-4370-A4B6-64719110C624}" type="sibTrans" cxnId="{CB410E8F-CEDE-4458-AA4D-EC6FA78D40B1}">
      <dgm:prSet/>
      <dgm:spPr/>
      <dgm:t>
        <a:bodyPr/>
        <a:lstStyle/>
        <a:p>
          <a:endParaRPr lang="sk-SK"/>
        </a:p>
      </dgm:t>
    </dgm:pt>
    <dgm:pt modelId="{52A87CF9-4D55-43D7-BABB-26372005F81F}">
      <dgm:prSet phldrT="[Text]"/>
      <dgm:spPr/>
      <dgm:t>
        <a:bodyPr/>
        <a:lstStyle/>
        <a:p>
          <a:r>
            <a:rPr lang="sk-SK" dirty="0"/>
            <a:t>Propagovať apatiu pri znižovaní denzity diviačej zveri až na úroveň pod 0,5 ks/km2  </a:t>
          </a:r>
        </a:p>
      </dgm:t>
    </dgm:pt>
    <dgm:pt modelId="{7E50BCA1-EDC7-441F-995D-DBCBCF3303BC}" type="parTrans" cxnId="{32EB5D0B-20C9-474B-8DF0-ECCA652D8281}">
      <dgm:prSet/>
      <dgm:spPr/>
      <dgm:t>
        <a:bodyPr/>
        <a:lstStyle/>
        <a:p>
          <a:endParaRPr lang="sk-SK"/>
        </a:p>
      </dgm:t>
    </dgm:pt>
    <dgm:pt modelId="{C3BD40B2-939F-4987-AB40-D27A79E87459}" type="sibTrans" cxnId="{32EB5D0B-20C9-474B-8DF0-ECCA652D8281}">
      <dgm:prSet/>
      <dgm:spPr/>
      <dgm:t>
        <a:bodyPr/>
        <a:lstStyle/>
        <a:p>
          <a:endParaRPr lang="sk-SK"/>
        </a:p>
      </dgm:t>
    </dgm:pt>
    <dgm:pt modelId="{7F5DAB15-43E6-477D-9F29-B1794DF7CC3D}">
      <dgm:prSet phldrT="[Text]"/>
      <dgm:spPr/>
      <dgm:t>
        <a:bodyPr/>
        <a:lstStyle/>
        <a:p>
          <a:r>
            <a:rPr lang="sk-SK" dirty="0"/>
            <a:t>Tolerovať oplocovanie kultúr bez dohody užívateľov PR a pozemkov</a:t>
          </a:r>
        </a:p>
      </dgm:t>
    </dgm:pt>
    <dgm:pt modelId="{2A2E0806-AED1-4810-A120-32B321B63A60}" type="parTrans" cxnId="{5841CA6A-744C-4E9D-88F0-26336807A9D1}">
      <dgm:prSet/>
      <dgm:spPr/>
      <dgm:t>
        <a:bodyPr/>
        <a:lstStyle/>
        <a:p>
          <a:endParaRPr lang="sk-SK"/>
        </a:p>
      </dgm:t>
    </dgm:pt>
    <dgm:pt modelId="{0809DDCC-5E4A-4E43-A215-806EB299922A}" type="sibTrans" cxnId="{5841CA6A-744C-4E9D-88F0-26336807A9D1}">
      <dgm:prSet/>
      <dgm:spPr/>
      <dgm:t>
        <a:bodyPr/>
        <a:lstStyle/>
        <a:p>
          <a:endParaRPr lang="sk-SK"/>
        </a:p>
      </dgm:t>
    </dgm:pt>
    <dgm:pt modelId="{B490D1FD-BE8D-40B4-9CA4-BDFE1517076E}">
      <dgm:prSet/>
      <dgm:spPr/>
      <dgm:t>
        <a:bodyPr/>
        <a:lstStyle/>
        <a:p>
          <a:r>
            <a:rPr lang="sk-SK" dirty="0"/>
            <a:t>Ignorovať korektné partnerské a zmluvné vzťahy na úrovni užívateľov PR a užívateľov, správcov a vlastníkov pozemkov.</a:t>
          </a:r>
        </a:p>
      </dgm:t>
    </dgm:pt>
    <dgm:pt modelId="{1BEE7D56-597E-437A-8B01-AC19D9CC5250}" type="parTrans" cxnId="{5221E53D-1892-4E3F-BAB0-3DC23D51913B}">
      <dgm:prSet/>
      <dgm:spPr/>
    </dgm:pt>
    <dgm:pt modelId="{E746FDE6-3056-4066-8B09-EE20A96EF360}" type="sibTrans" cxnId="{5221E53D-1892-4E3F-BAB0-3DC23D51913B}">
      <dgm:prSet/>
      <dgm:spPr/>
    </dgm:pt>
    <dgm:pt modelId="{8659D4F2-76DC-4A40-BF3A-FDA21A6AC4FA}" type="pres">
      <dgm:prSet presAssocID="{9F61AFEC-3F38-43BE-BBDA-674845EFB808}" presName="composite" presStyleCnt="0">
        <dgm:presLayoutVars>
          <dgm:chMax val="1"/>
          <dgm:dir/>
          <dgm:resizeHandles val="exact"/>
        </dgm:presLayoutVars>
      </dgm:prSet>
      <dgm:spPr/>
    </dgm:pt>
    <dgm:pt modelId="{4A5F6FE6-B36D-4D4F-BE43-79283CEF9CCE}" type="pres">
      <dgm:prSet presAssocID="{9F61AFEC-3F38-43BE-BBDA-674845EFB808}" presName="radial" presStyleCnt="0">
        <dgm:presLayoutVars>
          <dgm:animLvl val="ctr"/>
        </dgm:presLayoutVars>
      </dgm:prSet>
      <dgm:spPr/>
    </dgm:pt>
    <dgm:pt modelId="{C18481C6-4003-4568-A9F4-786799FBC422}" type="pres">
      <dgm:prSet presAssocID="{330EB4EA-6349-48A6-8C2B-8D6BBED65D6F}" presName="centerShape" presStyleLbl="vennNode1" presStyleIdx="0" presStyleCnt="6"/>
      <dgm:spPr/>
    </dgm:pt>
    <dgm:pt modelId="{B828A742-1A75-49EF-8839-A7D955241F7F}" type="pres">
      <dgm:prSet presAssocID="{ECC9EC81-44D2-4F77-B3D3-2B45A4263EDD}" presName="node" presStyleLbl="vennNode1" presStyleIdx="1" presStyleCnt="6" custRadScaleRad="99021">
        <dgm:presLayoutVars>
          <dgm:bulletEnabled val="1"/>
        </dgm:presLayoutVars>
      </dgm:prSet>
      <dgm:spPr/>
    </dgm:pt>
    <dgm:pt modelId="{80236A6E-C24E-4F45-AB10-C439F771C707}" type="pres">
      <dgm:prSet presAssocID="{D39EFDD9-15D3-440F-AAC2-89A723CB5E39}" presName="node" presStyleLbl="vennNode1" presStyleIdx="2" presStyleCnt="6">
        <dgm:presLayoutVars>
          <dgm:bulletEnabled val="1"/>
        </dgm:presLayoutVars>
      </dgm:prSet>
      <dgm:spPr/>
    </dgm:pt>
    <dgm:pt modelId="{BED283A6-07DE-4CB9-AD17-44B8AD075898}" type="pres">
      <dgm:prSet presAssocID="{52A87CF9-4D55-43D7-BABB-26372005F81F}" presName="node" presStyleLbl="vennNode1" presStyleIdx="3" presStyleCnt="6">
        <dgm:presLayoutVars>
          <dgm:bulletEnabled val="1"/>
        </dgm:presLayoutVars>
      </dgm:prSet>
      <dgm:spPr/>
    </dgm:pt>
    <dgm:pt modelId="{92B484BE-FC50-44F3-AA9C-4CE9A0EAC4E2}" type="pres">
      <dgm:prSet presAssocID="{7F5DAB15-43E6-477D-9F29-B1794DF7CC3D}" presName="node" presStyleLbl="vennNode1" presStyleIdx="4" presStyleCnt="6">
        <dgm:presLayoutVars>
          <dgm:bulletEnabled val="1"/>
        </dgm:presLayoutVars>
      </dgm:prSet>
      <dgm:spPr/>
    </dgm:pt>
    <dgm:pt modelId="{A27E79D0-7519-4763-9F93-8CED8BB94610}" type="pres">
      <dgm:prSet presAssocID="{B490D1FD-BE8D-40B4-9CA4-BDFE1517076E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971AC0A-3952-42D4-B62F-013ECF6659D4}" srcId="{330EB4EA-6349-48A6-8C2B-8D6BBED65D6F}" destId="{ECC9EC81-44D2-4F77-B3D3-2B45A4263EDD}" srcOrd="0" destOrd="0" parTransId="{C4F61E82-D022-4528-9E37-1F025950758C}" sibTransId="{537642BF-AD93-4295-A96B-4B5AD9FF25AE}"/>
    <dgm:cxn modelId="{32EB5D0B-20C9-474B-8DF0-ECCA652D8281}" srcId="{330EB4EA-6349-48A6-8C2B-8D6BBED65D6F}" destId="{52A87CF9-4D55-43D7-BABB-26372005F81F}" srcOrd="2" destOrd="0" parTransId="{7E50BCA1-EDC7-441F-995D-DBCBCF3303BC}" sibTransId="{C3BD40B2-939F-4987-AB40-D27A79E87459}"/>
    <dgm:cxn modelId="{1410952B-6E96-4272-952D-E5FCF8CD57B4}" type="presOf" srcId="{330EB4EA-6349-48A6-8C2B-8D6BBED65D6F}" destId="{C18481C6-4003-4568-A9F4-786799FBC422}" srcOrd="0" destOrd="0" presId="urn:microsoft.com/office/officeart/2005/8/layout/radial3"/>
    <dgm:cxn modelId="{5221E53D-1892-4E3F-BAB0-3DC23D51913B}" srcId="{330EB4EA-6349-48A6-8C2B-8D6BBED65D6F}" destId="{B490D1FD-BE8D-40B4-9CA4-BDFE1517076E}" srcOrd="4" destOrd="0" parTransId="{1BEE7D56-597E-437A-8B01-AC19D9CC5250}" sibTransId="{E746FDE6-3056-4066-8B09-EE20A96EF360}"/>
    <dgm:cxn modelId="{5841CA6A-744C-4E9D-88F0-26336807A9D1}" srcId="{330EB4EA-6349-48A6-8C2B-8D6BBED65D6F}" destId="{7F5DAB15-43E6-477D-9F29-B1794DF7CC3D}" srcOrd="3" destOrd="0" parTransId="{2A2E0806-AED1-4810-A120-32B321B63A60}" sibTransId="{0809DDCC-5E4A-4E43-A215-806EB299922A}"/>
    <dgm:cxn modelId="{A5201A75-ECD0-4870-A9F1-692A25DC827E}" type="presOf" srcId="{D39EFDD9-15D3-440F-AAC2-89A723CB5E39}" destId="{80236A6E-C24E-4F45-AB10-C439F771C707}" srcOrd="0" destOrd="0" presId="urn:microsoft.com/office/officeart/2005/8/layout/radial3"/>
    <dgm:cxn modelId="{599A0876-091A-47D5-8AFA-0FE58B8C33A0}" type="presOf" srcId="{ECC9EC81-44D2-4F77-B3D3-2B45A4263EDD}" destId="{B828A742-1A75-49EF-8839-A7D955241F7F}" srcOrd="0" destOrd="0" presId="urn:microsoft.com/office/officeart/2005/8/layout/radial3"/>
    <dgm:cxn modelId="{CB410E8F-CEDE-4458-AA4D-EC6FA78D40B1}" srcId="{330EB4EA-6349-48A6-8C2B-8D6BBED65D6F}" destId="{D39EFDD9-15D3-440F-AAC2-89A723CB5E39}" srcOrd="1" destOrd="0" parTransId="{285765FA-E05A-416A-A8B2-6A7C91A71771}" sibTransId="{F046A359-45BE-4370-A4B6-64719110C624}"/>
    <dgm:cxn modelId="{C139A08F-80FC-4ED8-99AB-15FF2B732829}" type="presOf" srcId="{9F61AFEC-3F38-43BE-BBDA-674845EFB808}" destId="{8659D4F2-76DC-4A40-BF3A-FDA21A6AC4FA}" srcOrd="0" destOrd="0" presId="urn:microsoft.com/office/officeart/2005/8/layout/radial3"/>
    <dgm:cxn modelId="{0F73FA98-0D30-478A-B92B-9B53DC717085}" srcId="{9F61AFEC-3F38-43BE-BBDA-674845EFB808}" destId="{330EB4EA-6349-48A6-8C2B-8D6BBED65D6F}" srcOrd="0" destOrd="0" parTransId="{E6DA658D-8B3F-4D64-B7CC-67305F3B4949}" sibTransId="{5F24FB5D-C6BE-4A9B-939E-75E249FC4EA6}"/>
    <dgm:cxn modelId="{A32C6DA0-952B-47B0-ABF7-5E1608D856E1}" type="presOf" srcId="{52A87CF9-4D55-43D7-BABB-26372005F81F}" destId="{BED283A6-07DE-4CB9-AD17-44B8AD075898}" srcOrd="0" destOrd="0" presId="urn:microsoft.com/office/officeart/2005/8/layout/radial3"/>
    <dgm:cxn modelId="{F7A88EAB-26C3-4A9C-B8CE-C4ED73584FEF}" type="presOf" srcId="{B490D1FD-BE8D-40B4-9CA4-BDFE1517076E}" destId="{A27E79D0-7519-4763-9F93-8CED8BB94610}" srcOrd="0" destOrd="0" presId="urn:microsoft.com/office/officeart/2005/8/layout/radial3"/>
    <dgm:cxn modelId="{092F39CE-E823-4F8B-84D9-69D89CF14F4D}" type="presOf" srcId="{7F5DAB15-43E6-477D-9F29-B1794DF7CC3D}" destId="{92B484BE-FC50-44F3-AA9C-4CE9A0EAC4E2}" srcOrd="0" destOrd="0" presId="urn:microsoft.com/office/officeart/2005/8/layout/radial3"/>
    <dgm:cxn modelId="{0801CA22-EFE1-4EB1-87B2-974ACFC59100}" type="presParOf" srcId="{8659D4F2-76DC-4A40-BF3A-FDA21A6AC4FA}" destId="{4A5F6FE6-B36D-4D4F-BE43-79283CEF9CCE}" srcOrd="0" destOrd="0" presId="urn:microsoft.com/office/officeart/2005/8/layout/radial3"/>
    <dgm:cxn modelId="{D9EA3C8E-0D95-46FA-A798-F14405324519}" type="presParOf" srcId="{4A5F6FE6-B36D-4D4F-BE43-79283CEF9CCE}" destId="{C18481C6-4003-4568-A9F4-786799FBC422}" srcOrd="0" destOrd="0" presId="urn:microsoft.com/office/officeart/2005/8/layout/radial3"/>
    <dgm:cxn modelId="{BAF8A96A-71F5-4921-AC4C-91CABF401969}" type="presParOf" srcId="{4A5F6FE6-B36D-4D4F-BE43-79283CEF9CCE}" destId="{B828A742-1A75-49EF-8839-A7D955241F7F}" srcOrd="1" destOrd="0" presId="urn:microsoft.com/office/officeart/2005/8/layout/radial3"/>
    <dgm:cxn modelId="{EBE9F23B-48D1-458B-9E29-1C346B7DB57F}" type="presParOf" srcId="{4A5F6FE6-B36D-4D4F-BE43-79283CEF9CCE}" destId="{80236A6E-C24E-4F45-AB10-C439F771C707}" srcOrd="2" destOrd="0" presId="urn:microsoft.com/office/officeart/2005/8/layout/radial3"/>
    <dgm:cxn modelId="{7464CBEE-E884-4D56-A21F-EE6372ABD88A}" type="presParOf" srcId="{4A5F6FE6-B36D-4D4F-BE43-79283CEF9CCE}" destId="{BED283A6-07DE-4CB9-AD17-44B8AD075898}" srcOrd="3" destOrd="0" presId="urn:microsoft.com/office/officeart/2005/8/layout/radial3"/>
    <dgm:cxn modelId="{38D8555F-5587-4AAD-BE49-0EAB27B98982}" type="presParOf" srcId="{4A5F6FE6-B36D-4D4F-BE43-79283CEF9CCE}" destId="{92B484BE-FC50-44F3-AA9C-4CE9A0EAC4E2}" srcOrd="4" destOrd="0" presId="urn:microsoft.com/office/officeart/2005/8/layout/radial3"/>
    <dgm:cxn modelId="{2E193039-422C-488F-8017-45BDE3E024B9}" type="presParOf" srcId="{4A5F6FE6-B36D-4D4F-BE43-79283CEF9CCE}" destId="{A27E79D0-7519-4763-9F93-8CED8BB9461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363AA-6015-4520-BECD-44DCD9B089DF}">
      <dsp:nvSpPr>
        <dsp:cNvPr id="0" name=""/>
        <dsp:cNvSpPr/>
      </dsp:nvSpPr>
      <dsp:spPr>
        <a:xfrm>
          <a:off x="2443819" y="67507"/>
          <a:ext cx="3240360" cy="324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Konkurencieschopnosť a výživa obyvateľstva</a:t>
          </a:r>
        </a:p>
      </dsp:txBody>
      <dsp:txXfrm>
        <a:off x="2875867" y="634570"/>
        <a:ext cx="2376264" cy="1458162"/>
      </dsp:txXfrm>
    </dsp:sp>
    <dsp:sp modelId="{3D0C23F5-AE02-47ED-B837-EEBE4D692560}">
      <dsp:nvSpPr>
        <dsp:cNvPr id="0" name=""/>
        <dsp:cNvSpPr/>
      </dsp:nvSpPr>
      <dsp:spPr>
        <a:xfrm>
          <a:off x="3613049" y="2092732"/>
          <a:ext cx="3240360" cy="324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Optimálna početnosť a kvalitný genofond zveri</a:t>
          </a:r>
        </a:p>
      </dsp:txBody>
      <dsp:txXfrm>
        <a:off x="4604060" y="2929825"/>
        <a:ext cx="1944216" cy="1782198"/>
      </dsp:txXfrm>
    </dsp:sp>
    <dsp:sp modelId="{B8728642-24C5-4802-B7A0-4A7631F7EAE5}">
      <dsp:nvSpPr>
        <dsp:cNvPr id="0" name=""/>
        <dsp:cNvSpPr/>
      </dsp:nvSpPr>
      <dsp:spPr>
        <a:xfrm>
          <a:off x="1274590" y="2092732"/>
          <a:ext cx="3240360" cy="324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Stabilná produkcia a ekosystémové služby</a:t>
          </a:r>
        </a:p>
      </dsp:txBody>
      <dsp:txXfrm>
        <a:off x="1579723" y="2929825"/>
        <a:ext cx="1944216" cy="178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D70A-AD29-4159-A454-435F05E120A3}">
      <dsp:nvSpPr>
        <dsp:cNvPr id="0" name=""/>
        <dsp:cNvSpPr/>
      </dsp:nvSpPr>
      <dsp:spPr>
        <a:xfrm>
          <a:off x="4170837" y="1218510"/>
          <a:ext cx="3035587" cy="3035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S čím začať a v čom pokračovať?</a:t>
          </a:r>
        </a:p>
      </dsp:txBody>
      <dsp:txXfrm>
        <a:off x="4615388" y="1663061"/>
        <a:ext cx="2146485" cy="2146485"/>
      </dsp:txXfrm>
    </dsp:sp>
    <dsp:sp modelId="{64F01173-F85B-425A-9E39-FA798D020C34}">
      <dsp:nvSpPr>
        <dsp:cNvPr id="0" name=""/>
        <dsp:cNvSpPr/>
      </dsp:nvSpPr>
      <dsp:spPr>
        <a:xfrm>
          <a:off x="4929734" y="541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Prehodnotiť selektívno-chovateľské kritériá lovu trofejovej zveri</a:t>
          </a:r>
        </a:p>
      </dsp:txBody>
      <dsp:txXfrm>
        <a:off x="5152010" y="222817"/>
        <a:ext cx="1073241" cy="1073241"/>
      </dsp:txXfrm>
    </dsp:sp>
    <dsp:sp modelId="{AD619E4F-3356-4FE2-AF81-9BE0B36BC005}">
      <dsp:nvSpPr>
        <dsp:cNvPr id="0" name=""/>
        <dsp:cNvSpPr/>
      </dsp:nvSpPr>
      <dsp:spPr>
        <a:xfrm>
          <a:off x="6641750" y="988974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Zaviesť digitálne technológie kontroly zisťovania stavov a úbytkov netrofejovej zveri</a:t>
          </a:r>
        </a:p>
      </dsp:txBody>
      <dsp:txXfrm>
        <a:off x="6864026" y="1211250"/>
        <a:ext cx="1073241" cy="1073241"/>
      </dsp:txXfrm>
    </dsp:sp>
    <dsp:sp modelId="{CFE4A03D-AF1C-4E9C-82A6-956007FDF554}">
      <dsp:nvSpPr>
        <dsp:cNvPr id="0" name=""/>
        <dsp:cNvSpPr/>
      </dsp:nvSpPr>
      <dsp:spPr>
        <a:xfrm>
          <a:off x="6641750" y="2965839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Jednoročné samice a samce prežúvavej zveri loviť celoročne</a:t>
          </a:r>
        </a:p>
      </dsp:txBody>
      <dsp:txXfrm>
        <a:off x="6864026" y="3188115"/>
        <a:ext cx="1073241" cy="1073241"/>
      </dsp:txXfrm>
    </dsp:sp>
    <dsp:sp modelId="{36F0C461-12D4-4931-AAE7-7D48D46987B0}">
      <dsp:nvSpPr>
        <dsp:cNvPr id="0" name=""/>
        <dsp:cNvSpPr/>
      </dsp:nvSpPr>
      <dsp:spPr>
        <a:xfrm>
          <a:off x="4929734" y="3954272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Umožniť poľ. hospodárovi operatívne zvýšiť PCHL vo vlastnej kompetencii </a:t>
          </a:r>
        </a:p>
      </dsp:txBody>
      <dsp:txXfrm>
        <a:off x="5152010" y="4176548"/>
        <a:ext cx="1073241" cy="1073241"/>
      </dsp:txXfrm>
    </dsp:sp>
    <dsp:sp modelId="{9404EDBD-93EA-4D73-9886-B0E93F81C0D5}">
      <dsp:nvSpPr>
        <dsp:cNvPr id="0" name=""/>
        <dsp:cNvSpPr/>
      </dsp:nvSpPr>
      <dsp:spPr>
        <a:xfrm>
          <a:off x="3217719" y="2965839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Metódu trofejovej kulminácie implementovať prednostne a na zvýšených súvislých výmerách</a:t>
          </a:r>
        </a:p>
      </dsp:txBody>
      <dsp:txXfrm>
        <a:off x="3439995" y="3188115"/>
        <a:ext cx="1073241" cy="1073241"/>
      </dsp:txXfrm>
    </dsp:sp>
    <dsp:sp modelId="{0E72611D-794A-42D1-8C18-D03E8C6B7194}">
      <dsp:nvSpPr>
        <dsp:cNvPr id="0" name=""/>
        <dsp:cNvSpPr/>
      </dsp:nvSpPr>
      <dsp:spPr>
        <a:xfrm>
          <a:off x="3217719" y="988974"/>
          <a:ext cx="1517793" cy="1517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Mláďatá a samice loviť v revíroch, kde nie je druh bonitovaný bez schváleného PCHL</a:t>
          </a:r>
        </a:p>
      </dsp:txBody>
      <dsp:txXfrm>
        <a:off x="3439995" y="1211250"/>
        <a:ext cx="1073241" cy="1073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81C6-4003-4568-A9F4-786799FBC422}">
      <dsp:nvSpPr>
        <dsp:cNvPr id="0" name=""/>
        <dsp:cNvSpPr/>
      </dsp:nvSpPr>
      <dsp:spPr>
        <a:xfrm>
          <a:off x="3877989" y="1375807"/>
          <a:ext cx="3189237" cy="31892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 dirty="0"/>
            <a:t>S čím prestať!</a:t>
          </a:r>
        </a:p>
      </dsp:txBody>
      <dsp:txXfrm>
        <a:off x="4345042" y="1842860"/>
        <a:ext cx="2255131" cy="2255131"/>
      </dsp:txXfrm>
    </dsp:sp>
    <dsp:sp modelId="{B828A742-1A75-49EF-8839-A7D955241F7F}">
      <dsp:nvSpPr>
        <dsp:cNvPr id="0" name=""/>
        <dsp:cNvSpPr/>
      </dsp:nvSpPr>
      <dsp:spPr>
        <a:xfrm>
          <a:off x="4675298" y="118707"/>
          <a:ext cx="1594618" cy="1594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Zaviesť  nulovú toleranciu kŕmenia zveri nad rámec predpisov vrátane prísnych sankcií</a:t>
          </a:r>
        </a:p>
      </dsp:txBody>
      <dsp:txXfrm>
        <a:off x="4908824" y="352233"/>
        <a:ext cx="1127566" cy="1127566"/>
      </dsp:txXfrm>
    </dsp:sp>
    <dsp:sp modelId="{80236A6E-C24E-4F45-AB10-C439F771C707}">
      <dsp:nvSpPr>
        <dsp:cNvPr id="0" name=""/>
        <dsp:cNvSpPr/>
      </dsp:nvSpPr>
      <dsp:spPr>
        <a:xfrm>
          <a:off x="6648476" y="1531992"/>
          <a:ext cx="1594618" cy="1594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Zmeniť filozofiu činnosti PZ a CHR z administratívno-technickej na riadiacu a kontrolnú</a:t>
          </a:r>
        </a:p>
      </dsp:txBody>
      <dsp:txXfrm>
        <a:off x="6882002" y="1765518"/>
        <a:ext cx="1127566" cy="1127566"/>
      </dsp:txXfrm>
    </dsp:sp>
    <dsp:sp modelId="{BED283A6-07DE-4CB9-AD17-44B8AD075898}">
      <dsp:nvSpPr>
        <dsp:cNvPr id="0" name=""/>
        <dsp:cNvSpPr/>
      </dsp:nvSpPr>
      <dsp:spPr>
        <a:xfrm>
          <a:off x="5894789" y="3851601"/>
          <a:ext cx="1594618" cy="1594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Propagovať apatiu pri znižovaní denzity diviačej zveri až na úroveň pod 0,5 ks/km2  </a:t>
          </a:r>
        </a:p>
      </dsp:txBody>
      <dsp:txXfrm>
        <a:off x="6128315" y="4085127"/>
        <a:ext cx="1127566" cy="1127566"/>
      </dsp:txXfrm>
    </dsp:sp>
    <dsp:sp modelId="{92B484BE-FC50-44F3-AA9C-4CE9A0EAC4E2}">
      <dsp:nvSpPr>
        <dsp:cNvPr id="0" name=""/>
        <dsp:cNvSpPr/>
      </dsp:nvSpPr>
      <dsp:spPr>
        <a:xfrm>
          <a:off x="3455808" y="3851601"/>
          <a:ext cx="1594618" cy="1594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Tolerovať oplocovanie kultúr bez dohody užívateľov PR a pozemkov</a:t>
          </a:r>
        </a:p>
      </dsp:txBody>
      <dsp:txXfrm>
        <a:off x="3689334" y="4085127"/>
        <a:ext cx="1127566" cy="1127566"/>
      </dsp:txXfrm>
    </dsp:sp>
    <dsp:sp modelId="{A27E79D0-7519-4763-9F93-8CED8BB94610}">
      <dsp:nvSpPr>
        <dsp:cNvPr id="0" name=""/>
        <dsp:cNvSpPr/>
      </dsp:nvSpPr>
      <dsp:spPr>
        <a:xfrm>
          <a:off x="2702121" y="1531992"/>
          <a:ext cx="1594618" cy="1594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Ignorovať korektné partnerské a zmluvné vzťahy na úrovni užívateľov PR a užívateľov, správcov a vlastníkov pozemkov.</a:t>
          </a:r>
        </a:p>
      </dsp:txBody>
      <dsp:txXfrm>
        <a:off x="2935647" y="1765518"/>
        <a:ext cx="1127566" cy="1127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sk-SK" smtClean="0"/>
              <a:t>23. 8. 2022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sk-SK" smtClean="0"/>
              <a:t>23. 8. 2022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k-SK" smtClean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127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k-SK" smtClean="0"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70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ívny 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5E5CCD-7CA6-487F-BB92-878EEE571CD0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03CB-D9D5-4273-9E0B-59DDA0B9BEE9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F08C-7543-41B2-B922-350E9E1CBA6D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3C0F-96E5-4E5A-81BB-C079B1D39D79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69F4-922D-4025-8953-E32C11D15F4D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ĺžni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24E-6C2A-41D2-A82E-3F36FBCD7BF4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alternatívnej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7C05AF-94F1-4948-B51D-C1829FA1815D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AA3D-0C98-4C1E-8372-4C9FBF1CA4EB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F48-AB99-497B-8AB4-C09061D6007A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09B1-ABC1-450F-B15F-10FF88CDF49D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FA3334-402F-4FFD-8D72-776A0F8A4D57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A8F6-1081-4AD3-8D39-A1FF3BFAA05D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ĺžni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  <a:p>
            <a:pPr lvl="5"/>
            <a:r>
              <a:rPr lang="sk-SK" dirty="0"/>
              <a:t>šieste</a:t>
            </a:r>
          </a:p>
          <a:p>
            <a:pPr lvl="6"/>
            <a:r>
              <a:rPr lang="sk-SK" dirty="0"/>
              <a:t>siedme</a:t>
            </a:r>
          </a:p>
          <a:p>
            <a:pPr lvl="7"/>
            <a:r>
              <a:rPr lang="sk-SK" dirty="0"/>
              <a:t>ôsme</a:t>
            </a:r>
          </a:p>
          <a:p>
            <a:pPr lvl="8"/>
            <a:r>
              <a:rPr lang="sk-SK" dirty="0"/>
              <a:t>deviate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449E7333-0807-4864-9863-62E6C6DF4E53}" type="datetime1">
              <a:rPr lang="sk-SK" smtClean="0"/>
              <a:t>23. 8. 2022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lc@nlcsk.org" TargetMode="External"/><Relationship Id="rId2" Type="http://schemas.openxmlformats.org/officeDocument/2006/relationships/hyperlink" Target="mailto:spk@polovnictvo.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0" i="0" dirty="0">
                <a:solidFill>
                  <a:schemeClr val="bg1"/>
                </a:solidFill>
                <a:latin typeface="Corbel"/>
                <a:ea typeface="+mj-ea"/>
                <a:cs typeface="+mj-cs"/>
              </a:rPr>
              <a:t>Škody spôsobené zverou a na zveri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Ing. Tibor </a:t>
            </a:r>
            <a:r>
              <a:rPr lang="sk-SK" dirty="0" err="1"/>
              <a:t>Lebocký</a:t>
            </a:r>
            <a:r>
              <a:rPr lang="sk-SK" dirty="0"/>
              <a:t>, PhD., Ing</a:t>
            </a:r>
            <a:r>
              <a:rPr lang="sk-SK" sz="2000" b="0" i="0" baseline="0" dirty="0">
                <a:solidFill>
                  <a:schemeClr val="bg1"/>
                </a:solidFill>
              </a:rPr>
              <a:t>. Dušan </a:t>
            </a:r>
            <a:r>
              <a:rPr lang="sk-SK" sz="2000" b="0" i="0" baseline="0" dirty="0" err="1">
                <a:solidFill>
                  <a:schemeClr val="bg1"/>
                </a:solidFill>
              </a:rPr>
              <a:t>Krajniak</a:t>
            </a:r>
            <a:r>
              <a:rPr lang="sk-SK" sz="2000" b="0" i="0" baseline="0" dirty="0">
                <a:solidFill>
                  <a:schemeClr val="bg1"/>
                </a:solidFill>
              </a:rPr>
              <a:t>, PhD., </a:t>
            </a:r>
          </a:p>
          <a:p>
            <a:r>
              <a:rPr lang="sk-SK" dirty="0"/>
              <a:t>Doc. Ing. Jaroslav </a:t>
            </a:r>
            <a:r>
              <a:rPr lang="sk-SK" dirty="0" err="1"/>
              <a:t>Slamečka</a:t>
            </a:r>
            <a:r>
              <a:rPr lang="sk-SK" dirty="0"/>
              <a:t>, CSc., PaedDr. Imrich Šuba, PhD. Ing. Jozef Bučko, PhD., </a:t>
            </a:r>
            <a:endParaRPr lang="sk-SK" sz="200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96" y="764704"/>
            <a:ext cx="8438488" cy="5472608"/>
          </a:xfrm>
          <a:prstGeom prst="rect">
            <a:avLst/>
          </a:prstGeom>
        </p:spPr>
      </p:pic>
      <p:sp>
        <p:nvSpPr>
          <p:cNvPr id="5" name="Zvislý zvitok 4"/>
          <p:cNvSpPr/>
          <p:nvPr/>
        </p:nvSpPr>
        <p:spPr>
          <a:xfrm>
            <a:off x="10704512" y="2996952"/>
            <a:ext cx="1152128" cy="17281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</a:t>
            </a:r>
          </a:p>
          <a:p>
            <a:pPr algn="ctr"/>
            <a:r>
              <a:rPr lang="sk-SK" dirty="0"/>
              <a:t>nárast 76 x</a:t>
            </a:r>
          </a:p>
        </p:txBody>
      </p:sp>
    </p:spTree>
    <p:extLst>
      <p:ext uri="{BB962C8B-B14F-4D97-AF65-F5344CB8AC3E}">
        <p14:creationId xmlns:p14="http://schemas.microsoft.com/office/powerpoint/2010/main" val="24521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vislý zvitok 2"/>
          <p:cNvSpPr/>
          <p:nvPr/>
        </p:nvSpPr>
        <p:spPr>
          <a:xfrm>
            <a:off x="10488488" y="2996952"/>
            <a:ext cx="1105280" cy="15121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</a:t>
            </a:r>
          </a:p>
          <a:p>
            <a:pPr algn="ctr"/>
            <a:r>
              <a:rPr lang="sk-SK" dirty="0"/>
              <a:t>nárast 31 x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764704"/>
            <a:ext cx="83445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92696"/>
            <a:ext cx="8374935" cy="5472608"/>
          </a:xfrm>
          <a:prstGeom prst="rect">
            <a:avLst/>
          </a:prstGeom>
        </p:spPr>
      </p:pic>
      <p:sp>
        <p:nvSpPr>
          <p:cNvPr id="3" name="Zvislý zvitok 2"/>
          <p:cNvSpPr/>
          <p:nvPr/>
        </p:nvSpPr>
        <p:spPr>
          <a:xfrm>
            <a:off x="10416480" y="2816932"/>
            <a:ext cx="1152128" cy="16921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</a:t>
            </a:r>
          </a:p>
          <a:p>
            <a:pPr algn="ctr"/>
            <a:r>
              <a:rPr lang="sk-SK" dirty="0"/>
              <a:t>nárast 21 x</a:t>
            </a:r>
          </a:p>
        </p:txBody>
      </p:sp>
    </p:spTree>
    <p:extLst>
      <p:ext uri="{BB962C8B-B14F-4D97-AF65-F5344CB8AC3E}">
        <p14:creationId xmlns:p14="http://schemas.microsoft.com/office/powerpoint/2010/main" val="4935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19" y="692696"/>
            <a:ext cx="8356513" cy="5472608"/>
          </a:xfrm>
          <a:prstGeom prst="rect">
            <a:avLst/>
          </a:prstGeom>
        </p:spPr>
      </p:pic>
      <p:sp>
        <p:nvSpPr>
          <p:cNvPr id="4" name="Zvislý zvitok 3"/>
          <p:cNvSpPr/>
          <p:nvPr/>
        </p:nvSpPr>
        <p:spPr>
          <a:xfrm>
            <a:off x="10416480" y="2816932"/>
            <a:ext cx="1224136" cy="18362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</a:t>
            </a:r>
          </a:p>
          <a:p>
            <a:pPr algn="ctr"/>
            <a:r>
              <a:rPr lang="sk-SK" dirty="0"/>
              <a:t>pokles  o 58 %</a:t>
            </a:r>
          </a:p>
        </p:txBody>
      </p:sp>
    </p:spTree>
    <p:extLst>
      <p:ext uri="{BB962C8B-B14F-4D97-AF65-F5344CB8AC3E}">
        <p14:creationId xmlns:p14="http://schemas.microsoft.com/office/powerpoint/2010/main" val="40105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836712"/>
            <a:ext cx="7620685" cy="4968552"/>
          </a:xfrm>
          <a:prstGeom prst="rect">
            <a:avLst/>
          </a:prstGeom>
        </p:spPr>
      </p:pic>
      <p:sp>
        <p:nvSpPr>
          <p:cNvPr id="4" name="Zvislý zvitok 3"/>
          <p:cNvSpPr/>
          <p:nvPr/>
        </p:nvSpPr>
        <p:spPr>
          <a:xfrm>
            <a:off x="10416480" y="2438890"/>
            <a:ext cx="1152128" cy="17641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</a:t>
            </a:r>
          </a:p>
          <a:p>
            <a:pPr algn="ctr"/>
            <a:r>
              <a:rPr lang="sk-SK" dirty="0"/>
              <a:t>pokles o 94 %</a:t>
            </a:r>
          </a:p>
        </p:txBody>
      </p:sp>
    </p:spTree>
    <p:extLst>
      <p:ext uri="{BB962C8B-B14F-4D97-AF65-F5344CB8AC3E}">
        <p14:creationId xmlns:p14="http://schemas.microsoft.com/office/powerpoint/2010/main" val="13928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sk-SK" dirty="0"/>
              <a:t>Výzvy a úlohy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k-SK" sz="3200" dirty="0"/>
              <a:t>Priebežne sledovať, vyhodnocovať a aktualizovať opatrenia KRP v SR do roku 2030, najmä:</a:t>
            </a:r>
          </a:p>
          <a:p>
            <a:pPr marL="45720" indent="0">
              <a:buNone/>
            </a:pPr>
            <a:r>
              <a:rPr lang="sk-SK" sz="2600" dirty="0">
                <a:cs typeface="Arial" panose="020B0604020202020204" pitchFamily="34" charset="0"/>
              </a:rPr>
              <a:t>►</a:t>
            </a:r>
            <a:r>
              <a:rPr lang="sk-SK" sz="2600" dirty="0"/>
              <a:t>Vypracovať metodiku sčítavania jednotlivých druhov zveri za účelom získania relevantných údajov o skutočných stavoch zveri. </a:t>
            </a:r>
            <a:r>
              <a:rPr lang="sk-SK" sz="2600" dirty="0">
                <a:solidFill>
                  <a:srgbClr val="FF0000"/>
                </a:solidFill>
              </a:rPr>
              <a:t>Zmeniť postupy v poľovníckom plánovaní tak, aby plány zodpovedali realite.</a:t>
            </a:r>
            <a:r>
              <a:rPr lang="sk-SK" sz="2600" dirty="0"/>
              <a:t> Prehodnotiť a zmeniť výpočet zveri podliehajúcej poľovníckemu plánovaniu </a:t>
            </a:r>
            <a:r>
              <a:rPr lang="sk-SK" sz="2600" dirty="0">
                <a:solidFill>
                  <a:schemeClr val="accent1">
                    <a:lumMod val="75000"/>
                  </a:schemeClr>
                </a:solidFill>
              </a:rPr>
              <a:t>(opatrenie 3.1.1.)</a:t>
            </a:r>
          </a:p>
          <a:p>
            <a:pPr marL="45720" indent="0">
              <a:buNone/>
            </a:pPr>
            <a:r>
              <a:rPr lang="sk-SK" sz="2600" dirty="0">
                <a:cs typeface="Arial" panose="020B0604020202020204" pitchFamily="34" charset="0"/>
              </a:rPr>
              <a:t>►</a:t>
            </a:r>
            <a:r>
              <a:rPr lang="sk-SK" sz="2600" dirty="0">
                <a:solidFill>
                  <a:srgbClr val="FF0000"/>
                </a:solidFill>
              </a:rPr>
              <a:t>Zvýšiť kontrolnú činnosť orgánov štátnej správy </a:t>
            </a:r>
            <a:r>
              <a:rPr lang="sk-SK" sz="2600" dirty="0"/>
              <a:t>zameranú na plnenie plánov poľovníckeho hospodárenia, kontrolu prikrmovania a vnadenia zveri a na kontrolu používania poľovne upotrebiteľných psov. V prípade porušenia povinností pristúpiť k udeleniu sankcií. Upraviť výšku sankcií </a:t>
            </a:r>
            <a:r>
              <a:rPr lang="sk-SK" sz="2600" dirty="0">
                <a:solidFill>
                  <a:schemeClr val="accent1">
                    <a:lumMod val="75000"/>
                  </a:schemeClr>
                </a:solidFill>
              </a:rPr>
              <a:t>(opatrenie 3.1.4.)</a:t>
            </a: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93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29392"/>
          </a:xfrm>
        </p:spPr>
        <p:txBody>
          <a:bodyPr/>
          <a:lstStyle/>
          <a:p>
            <a:r>
              <a:rPr lang="sk-SK" dirty="0"/>
              <a:t>Výzvy a úlohy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dirty="0">
                <a:cs typeface="Arial" panose="020B0604020202020204" pitchFamily="34" charset="0"/>
              </a:rPr>
              <a:t>►</a:t>
            </a:r>
            <a:r>
              <a:rPr lang="sk-SK" sz="2400" dirty="0">
                <a:solidFill>
                  <a:srgbClr val="FF0000"/>
                </a:solidFill>
              </a:rPr>
              <a:t>Zaviesť </a:t>
            </a:r>
            <a:r>
              <a:rPr lang="sk-SK" sz="2400" dirty="0"/>
              <a:t>kontrolné mechanizmy na </a:t>
            </a:r>
            <a:r>
              <a:rPr lang="sk-SK" sz="2400" dirty="0">
                <a:solidFill>
                  <a:srgbClr val="FF0000"/>
                </a:solidFill>
              </a:rPr>
              <a:t>kontrolu lovu netrofejovej raticovej zveri</a:t>
            </a:r>
            <a:r>
              <a:rPr lang="sk-SK" sz="2400" dirty="0"/>
              <a:t>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(opatrenie 3.1.5.)</a:t>
            </a:r>
          </a:p>
          <a:p>
            <a:pPr marL="45720" indent="0">
              <a:buNone/>
            </a:pPr>
            <a:r>
              <a:rPr lang="sk-SK" sz="2400" dirty="0">
                <a:cs typeface="Arial" panose="020B0604020202020204" pitchFamily="34" charset="0"/>
              </a:rPr>
              <a:t>►</a:t>
            </a:r>
            <a:r>
              <a:rPr lang="sk-SK" sz="2400" dirty="0"/>
              <a:t>Prijať opatrenia na </a:t>
            </a:r>
            <a:r>
              <a:rPr lang="sk-SK" sz="2400" dirty="0">
                <a:solidFill>
                  <a:srgbClr val="FF0000"/>
                </a:solidFill>
              </a:rPr>
              <a:t>ekologizáciu poľnohospodárstva </a:t>
            </a:r>
            <a:r>
              <a:rPr lang="sk-SK" sz="2400" dirty="0"/>
              <a:t>a zlepšenie životného prostredia zveri v poľnohospodárskej krajine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(opatrenie 3.2.1.)</a:t>
            </a:r>
          </a:p>
          <a:p>
            <a:pPr marL="45720" indent="0">
              <a:buNone/>
            </a:pPr>
            <a:r>
              <a:rPr lang="sk-SK" sz="2400" dirty="0">
                <a:cs typeface="Arial" panose="020B0604020202020204" pitchFamily="34" charset="0"/>
              </a:rPr>
              <a:t>►</a:t>
            </a:r>
            <a:r>
              <a:rPr lang="sk-SK" sz="2400" dirty="0"/>
              <a:t>Personálne </a:t>
            </a:r>
            <a:r>
              <a:rPr lang="sk-SK" sz="2400" dirty="0">
                <a:solidFill>
                  <a:srgbClr val="FF0000"/>
                </a:solidFill>
              </a:rPr>
              <a:t>posilniť a zastabilizovať výkon štátnej správy poľovníctva, </a:t>
            </a:r>
            <a:r>
              <a:rPr lang="sk-SK" sz="2400" dirty="0"/>
              <a:t>zvýšiť odbornosť riadenia poľovníctva na všetkých úrovniach štátnej správy aj národnej poľovníckej samosprávy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(opatrenie 3.5.1.)</a:t>
            </a:r>
          </a:p>
          <a:p>
            <a:pPr marL="45720" indent="0">
              <a:buNone/>
            </a:pPr>
            <a:r>
              <a:rPr lang="sk-SK" sz="2400" dirty="0">
                <a:cs typeface="Arial" panose="020B0604020202020204" pitchFamily="34" charset="0"/>
              </a:rPr>
              <a:t>►</a:t>
            </a:r>
            <a:r>
              <a:rPr lang="sk-SK" sz="2400" dirty="0"/>
              <a:t>Zintenzívniť kontrolnú činnosť v poľovníctve, </a:t>
            </a:r>
            <a:r>
              <a:rPr lang="sk-SK" sz="2400" dirty="0">
                <a:solidFill>
                  <a:srgbClr val="FF0000"/>
                </a:solidFill>
              </a:rPr>
              <a:t>umožniť účasť zástupcu SPK na štátnom dozore.</a:t>
            </a:r>
            <a:r>
              <a:rPr lang="sk-SK" sz="2400" dirty="0"/>
              <a:t> Dôsledne riešiť každé neplnenie povinností a porušenie právnych predpisov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(opatrenie 3.5.3.)</a:t>
            </a:r>
          </a:p>
        </p:txBody>
      </p:sp>
    </p:spTree>
    <p:extLst>
      <p:ext uri="{BB962C8B-B14F-4D97-AF65-F5344CB8AC3E}">
        <p14:creationId xmlns:p14="http://schemas.microsoft.com/office/powerpoint/2010/main" val="40741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9376" y="332656"/>
            <a:ext cx="10371504" cy="936104"/>
          </a:xfrm>
        </p:spPr>
        <p:txBody>
          <a:bodyPr>
            <a:normAutofit fontScale="90000"/>
          </a:bodyPr>
          <a:lstStyle/>
          <a:p>
            <a:pPr lvl="0"/>
            <a:r>
              <a:rPr lang="sk-SK" sz="2400" b="1" dirty="0">
                <a:latin typeface="+mn-lt"/>
              </a:rPr>
              <a:t>Úlohy vyplývajúce z </a:t>
            </a:r>
            <a:br>
              <a:rPr lang="sk-SK" sz="2400" b="1" dirty="0">
                <a:latin typeface="+mn-lt"/>
              </a:rPr>
            </a:br>
            <a:r>
              <a:rPr lang="sk-SK" sz="2400" b="1" dirty="0">
                <a:latin typeface="+mn-lt"/>
              </a:rPr>
              <a:t>Koncepcie rozvoja poľovníctva na Slovensku do roku 2030</a:t>
            </a:r>
            <a:br>
              <a:rPr lang="sk-SK" sz="2400" b="1" dirty="0">
                <a:latin typeface="+mn-lt"/>
              </a:rPr>
            </a:br>
            <a:endParaRPr lang="sk-SK" sz="2400" b="1" dirty="0">
              <a:latin typeface="+mn-l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219321F-EE5D-72B8-AF56-CE95B946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97681">
            <a:off x="12504934" y="3263938"/>
            <a:ext cx="1330488" cy="935499"/>
          </a:xfrm>
          <a:prstGeom prst="rect">
            <a:avLst/>
          </a:prstGeom>
        </p:spPr>
      </p:pic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42F5A32C-D7D6-C271-9BC0-D39D7565D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51233"/>
              </p:ext>
            </p:extLst>
          </p:nvPr>
        </p:nvGraphicFramePr>
        <p:xfrm>
          <a:off x="0" y="1153321"/>
          <a:ext cx="12191998" cy="515673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20000"/>
                      <a:lumOff val="80000"/>
                      <a:alpha val="48000"/>
                    </a:schemeClr>
                  </a:outerShdw>
                </a:effectLst>
                <a:tableStyleId>{B301B821-A1FF-4177-AEE7-76D212191A09}</a:tableStyleId>
              </a:tblPr>
              <a:tblGrid>
                <a:gridCol w="116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36">
                  <a:extLst>
                    <a:ext uri="{9D8B030D-6E8A-4147-A177-3AD203B41FA5}">
                      <a16:colId xmlns:a16="http://schemas.microsoft.com/office/drawing/2014/main" val="1498203740"/>
                    </a:ext>
                  </a:extLst>
                </a:gridCol>
                <a:gridCol w="91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794">
                  <a:extLst>
                    <a:ext uri="{9D8B030D-6E8A-4147-A177-3AD203B41FA5}">
                      <a16:colId xmlns:a16="http://schemas.microsoft.com/office/drawing/2014/main" val="3089661025"/>
                    </a:ext>
                  </a:extLst>
                </a:gridCol>
                <a:gridCol w="919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9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995">
                  <a:extLst>
                    <a:ext uri="{9D8B030D-6E8A-4147-A177-3AD203B41FA5}">
                      <a16:colId xmlns:a16="http://schemas.microsoft.com/office/drawing/2014/main" val="818223599"/>
                    </a:ext>
                  </a:extLst>
                </a:gridCol>
                <a:gridCol w="869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6585">
                  <a:extLst>
                    <a:ext uri="{9D8B030D-6E8A-4147-A177-3AD203B41FA5}">
                      <a16:colId xmlns:a16="http://schemas.microsoft.com/office/drawing/2014/main" val="1524651783"/>
                    </a:ext>
                  </a:extLst>
                </a:gridCol>
                <a:gridCol w="7079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4532">
                  <a:extLst>
                    <a:ext uri="{9D8B030D-6E8A-4147-A177-3AD203B41FA5}">
                      <a16:colId xmlns:a16="http://schemas.microsoft.com/office/drawing/2014/main" val="3316096360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val="365985314"/>
                    </a:ext>
                  </a:extLst>
                </a:gridCol>
              </a:tblGrid>
              <a:tr h="7303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Druh zveri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Koef</a:t>
                      </a: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JKS/NKS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 31.3.2021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Cieľový 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KRP NKS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2030/</a:t>
                      </a:r>
                      <a:r>
                        <a:rPr lang="sk-SK" sz="1200" b="1" dirty="0">
                          <a:solidFill>
                            <a:srgbClr val="00B050"/>
                          </a:solidFill>
                          <a:effectLst/>
                        </a:rPr>
                        <a:t>stanovený NKS</a:t>
                      </a:r>
                      <a:endParaRPr lang="sk-SK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JKS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Hlásený JKS k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31.3.2015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Požadovaný JKS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Ročný plánovaný pokles/ nárast JKS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Ročný plánovaný pokles/ nárast JKS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Hlásený JKS k 31.3.2021</a:t>
                      </a: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Ročný aktualizovaný pokles/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nárast</a:t>
                      </a: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6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2018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2022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2024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2026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2028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2030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1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Raticová zver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Jelenia           1,77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32 700/</a:t>
                      </a:r>
                      <a:r>
                        <a:rPr lang="sk-SK" sz="1200" b="1" dirty="0">
                          <a:solidFill>
                            <a:srgbClr val="00B050"/>
                          </a:solidFill>
                          <a:effectLst/>
                        </a:rPr>
                        <a:t>39 552</a:t>
                      </a:r>
                      <a:endParaRPr lang="sk-SK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65 100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58 600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54 300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50 000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45 700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41 300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37 000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32 700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-2 160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-2 160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70380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-3768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Danielia        2,83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4 300/</a:t>
                      </a:r>
                      <a:r>
                        <a:rPr lang="sk-SK" sz="1200" b="1" dirty="0">
                          <a:solidFill>
                            <a:srgbClr val="00B050"/>
                          </a:solidFill>
                          <a:effectLst/>
                        </a:rPr>
                        <a:t>8427</a:t>
                      </a:r>
                      <a:endParaRPr lang="sk-SK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15 800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13 500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12 000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10 400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8 900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7 300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5 800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4 300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-770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-770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23877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-1958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Muflonia       1,60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5 000/</a:t>
                      </a:r>
                      <a:r>
                        <a:rPr lang="sk-SK" sz="1200" b="1" dirty="0">
                          <a:solidFill>
                            <a:srgbClr val="00B050"/>
                          </a:solidFill>
                          <a:effectLst/>
                        </a:rPr>
                        <a:t>8891</a:t>
                      </a:r>
                      <a:endParaRPr lang="sk-SK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13 400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11 700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10 600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9 500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8 400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7 200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6 100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5 000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-560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-560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14097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-910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Srnčia             1,13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84 300/</a:t>
                      </a:r>
                      <a:r>
                        <a:rPr lang="sk-SK" sz="1200" b="1" dirty="0">
                          <a:solidFill>
                            <a:srgbClr val="00B050"/>
                          </a:solidFill>
                          <a:effectLst/>
                        </a:rPr>
                        <a:t>92398</a:t>
                      </a:r>
                      <a:endParaRPr lang="sk-SK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106 900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102400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99 400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96 300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93 300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90 300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87 300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84 300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-1 510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-1 510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104811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-2051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Diviačia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18 800</a:t>
                      </a:r>
                      <a:endParaRPr lang="sk-SK" sz="15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41 600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37 000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34 000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31 000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27 900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24 900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21 800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18 800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-1 520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-1 520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39265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-2047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3486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                                     Malá zver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3486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3486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3486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ctr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Bažantia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197 500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159 400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167000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172100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177200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182300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187300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192400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197500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+2 540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138784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+5872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Zajačia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267 300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161 500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182700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196800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210900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225000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239100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253200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267300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+7 050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165354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+10195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Jarabičia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30 300</a:t>
                      </a:r>
                      <a:endParaRPr lang="sk-SK" sz="15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5 100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10 100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13 500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16 900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20 200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23 600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26 900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30 300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+1 680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2891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+2741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Jariabok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0000"/>
                          </a:solidFill>
                          <a:effectLst/>
                        </a:rPr>
                        <a:t>7 500</a:t>
                      </a:r>
                      <a:endParaRPr lang="sk-SK" sz="15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0000"/>
                          </a:solidFill>
                          <a:effectLst/>
                        </a:rPr>
                        <a:t>2 700</a:t>
                      </a: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3 700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4 300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4 900</a:t>
                      </a:r>
                      <a:endParaRPr lang="sk-SK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5 600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6 200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6 900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7 500</a:t>
                      </a: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</a:rPr>
                        <a:t>+320</a:t>
                      </a:r>
                      <a:endParaRPr lang="sk-SK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3255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+425</a:t>
                      </a:r>
                    </a:p>
                  </a:txBody>
                  <a:tcPr marL="33338" marR="33338" marT="0" marB="0" anchor="b"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1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9376" y="332656"/>
            <a:ext cx="10371504" cy="936104"/>
          </a:xfrm>
        </p:spPr>
        <p:txBody>
          <a:bodyPr>
            <a:normAutofit fontScale="90000"/>
          </a:bodyPr>
          <a:lstStyle/>
          <a:p>
            <a:pPr lvl="0"/>
            <a:r>
              <a:rPr lang="sk-SK" sz="2400" b="1" dirty="0">
                <a:latin typeface="+mn-lt"/>
              </a:rPr>
              <a:t>Úlohy vyplývajúce z </a:t>
            </a:r>
            <a:br>
              <a:rPr lang="sk-SK" sz="2400" b="1" dirty="0">
                <a:latin typeface="+mn-lt"/>
              </a:rPr>
            </a:br>
            <a:r>
              <a:rPr lang="sk-SK" sz="2400" b="1" dirty="0">
                <a:latin typeface="+mn-lt"/>
              </a:rPr>
              <a:t>Koncepcie rozvoja poľovníctva na Slovensku do roku 2030</a:t>
            </a:r>
            <a:br>
              <a:rPr lang="sk-SK" sz="2400" b="1" dirty="0">
                <a:latin typeface="+mn-lt"/>
              </a:rPr>
            </a:br>
            <a:endParaRPr lang="sk-SK" sz="2400" b="1" dirty="0">
              <a:latin typeface="+mn-l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219321F-EE5D-72B8-AF56-CE95B946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97681">
            <a:off x="12504934" y="3263938"/>
            <a:ext cx="1330488" cy="93549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8" y="1052736"/>
            <a:ext cx="1210176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57384"/>
          </a:xfrm>
        </p:spPr>
        <p:txBody>
          <a:bodyPr/>
          <a:lstStyle/>
          <a:p>
            <a:r>
              <a:rPr lang="sk-SK" dirty="0"/>
              <a:t>Fakty o škodách spôsobovaných zverou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22898" y="2060848"/>
            <a:ext cx="9509760" cy="4464496"/>
          </a:xfrm>
        </p:spPr>
        <p:txBody>
          <a:bodyPr>
            <a:normAutofit/>
          </a:bodyPr>
          <a:lstStyle/>
          <a:p>
            <a:r>
              <a:rPr lang="sk-SK" b="1" dirty="0"/>
              <a:t>Škody spôsobené zverou</a:t>
            </a:r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Škody spôsobené </a:t>
            </a:r>
            <a:r>
              <a:rPr lang="sk-SK" b="1" dirty="0">
                <a:solidFill>
                  <a:srgbClr val="FF0000"/>
                </a:solidFill>
              </a:rPr>
              <a:t>raticovou zverou </a:t>
            </a:r>
            <a:r>
              <a:rPr lang="sk-SK" dirty="0">
                <a:solidFill>
                  <a:srgbClr val="FF0000"/>
                </a:solidFill>
              </a:rPr>
              <a:t>v roku 2021</a:t>
            </a:r>
            <a:r>
              <a:rPr lang="sk-SK" dirty="0"/>
              <a:t> zaznamenali oproti predchádzajúcemu roku 2020 </a:t>
            </a:r>
            <a:r>
              <a:rPr lang="sk-SK" b="1" dirty="0">
                <a:solidFill>
                  <a:srgbClr val="FF0000"/>
                </a:solidFill>
              </a:rPr>
              <a:t>nárast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o </a:t>
            </a:r>
            <a:r>
              <a:rPr lang="sk-SK" b="1" dirty="0">
                <a:solidFill>
                  <a:srgbClr val="FF0000"/>
                </a:solidFill>
              </a:rPr>
              <a:t>369 173 eur.</a:t>
            </a:r>
            <a:r>
              <a:rPr lang="sk-SK" b="1" dirty="0"/>
              <a:t> </a:t>
            </a:r>
            <a:r>
              <a:rPr lang="sk-SK" dirty="0"/>
              <a:t>Celkove boli vyčíslené vo výške </a:t>
            </a:r>
            <a:r>
              <a:rPr lang="sk-SK" b="1" dirty="0">
                <a:solidFill>
                  <a:srgbClr val="FF0000"/>
                </a:solidFill>
              </a:rPr>
              <a:t>2 116 413 eur,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z toho v </a:t>
            </a:r>
            <a:r>
              <a:rPr lang="sk-SK" dirty="0">
                <a:solidFill>
                  <a:srgbClr val="FF0000"/>
                </a:solidFill>
              </a:rPr>
              <a:t>poľnohospodárstve</a:t>
            </a:r>
            <a:r>
              <a:rPr lang="sk-SK" dirty="0"/>
              <a:t> vo výške 1 367 605 eur (+ 262 859 eur)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a v </a:t>
            </a:r>
            <a:r>
              <a:rPr lang="sk-SK" dirty="0">
                <a:solidFill>
                  <a:srgbClr val="FF0000"/>
                </a:solidFill>
              </a:rPr>
              <a:t>lesnom hospodárstve vo výške </a:t>
            </a:r>
            <a:r>
              <a:rPr lang="sk-SK" dirty="0"/>
              <a:t>748 808 eur (+ 106 314 eur)</a:t>
            </a:r>
            <a:r>
              <a:rPr lang="sk-SK" dirty="0">
                <a:solidFill>
                  <a:srgbClr val="FF0000"/>
                </a:solidFill>
              </a:rPr>
              <a:t>. </a:t>
            </a:r>
          </a:p>
          <a:p>
            <a:pPr marL="45720" indent="0">
              <a:buNone/>
            </a:pPr>
            <a:r>
              <a:rPr lang="sk-SK" dirty="0">
                <a:solidFill>
                  <a:srgbClr val="FF0000"/>
                </a:solidFill>
              </a:rPr>
              <a:t>Škody spôsobené </a:t>
            </a:r>
            <a:r>
              <a:rPr lang="sk-SK" b="1" dirty="0">
                <a:solidFill>
                  <a:srgbClr val="FF0000"/>
                </a:solidFill>
              </a:rPr>
              <a:t>na zveri celkom </a:t>
            </a:r>
            <a:r>
              <a:rPr lang="sk-SK" dirty="0">
                <a:solidFill>
                  <a:srgbClr val="FF0000"/>
                </a:solidFill>
              </a:rPr>
              <a:t>boli v roku 2021 </a:t>
            </a:r>
            <a:r>
              <a:rPr lang="sk-SK" dirty="0">
                <a:solidFill>
                  <a:schemeClr val="tx1"/>
                </a:solidFill>
              </a:rPr>
              <a:t>vyčíslené vo výške </a:t>
            </a:r>
            <a:r>
              <a:rPr lang="sk-SK" b="1" dirty="0">
                <a:solidFill>
                  <a:srgbClr val="FF0000"/>
                </a:solidFill>
              </a:rPr>
              <a:t>10 394 135 eur, </a:t>
            </a:r>
            <a:r>
              <a:rPr lang="sk-SK" dirty="0">
                <a:solidFill>
                  <a:schemeClr val="tx1"/>
                </a:solidFill>
              </a:rPr>
              <a:t>čo predstavuje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nárast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oproti predchádzajúcemu roku o </a:t>
            </a:r>
            <a:r>
              <a:rPr lang="sk-SK" b="1" dirty="0">
                <a:solidFill>
                  <a:srgbClr val="FF0000"/>
                </a:solidFill>
              </a:rPr>
              <a:t>1 220 026 eur.</a:t>
            </a: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2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9144000" cy="864096"/>
          </a:xfrm>
        </p:spPr>
        <p:txBody>
          <a:bodyPr>
            <a:normAutofit fontScale="90000"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5200" b="0" i="0" dirty="0">
                <a:latin typeface="Corbel"/>
                <a:ea typeface="+mj-ea"/>
                <a:cs typeface="+mj-cs"/>
              </a:rPr>
              <a:t> </a:t>
            </a:r>
            <a:br>
              <a:rPr lang="sk-SK" sz="5200" b="0" i="0" dirty="0">
                <a:latin typeface="Corbel"/>
                <a:ea typeface="+mj-ea"/>
                <a:cs typeface="+mj-cs"/>
              </a:rPr>
            </a:br>
            <a:r>
              <a:rPr lang="sk-SK" dirty="0">
                <a:latin typeface="Corbel"/>
              </a:rPr>
              <a:t>Memorandum </a:t>
            </a:r>
            <a:r>
              <a:rPr lang="sk-SK" sz="5200" b="0" i="0" dirty="0">
                <a:latin typeface="Corbel"/>
                <a:ea typeface="+mj-ea"/>
                <a:cs typeface="+mj-cs"/>
              </a:rPr>
              <a:t>ako projekt spoločného riešenia – áno či nie?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1522413" y="4005064"/>
            <a:ext cx="9144000" cy="2376264"/>
          </a:xfrm>
        </p:spPr>
        <p:txBody>
          <a:bodyPr>
            <a:normAutofit/>
          </a:bodyPr>
          <a:lstStyle/>
          <a:p>
            <a:r>
              <a:rPr lang="sk-SK" b="1" dirty="0"/>
              <a:t>M E M O R A N D U M</a:t>
            </a:r>
            <a:endParaRPr lang="sk-SK" dirty="0"/>
          </a:p>
          <a:p>
            <a:r>
              <a:rPr lang="sk-SK" b="1" dirty="0"/>
              <a:t>o spolupráci pri riešení škôd spôsobených zverou a na zveri</a:t>
            </a:r>
            <a:endParaRPr lang="sk-SK" dirty="0"/>
          </a:p>
          <a:p>
            <a:r>
              <a:rPr lang="sk-SK" b="1" dirty="0"/>
              <a:t>medzi Slovenskou lesníckou komorou, Slovenskou poľnohospodárskou a potravinárskou komorou a Slovenskou poľovníckou komorou</a:t>
            </a:r>
            <a:endParaRPr lang="sk-SK" dirty="0"/>
          </a:p>
          <a:p>
            <a:pPr marL="0" indent="0" algn="ctr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z="2400" b="0" i="0" baseline="0" dirty="0">
                <a:latin typeface="Corbel"/>
                <a:ea typeface="+mn-ea"/>
                <a:cs typeface="+mn-cs"/>
              </a:rPr>
              <a:t> </a:t>
            </a:r>
          </a:p>
        </p:txBody>
      </p:sp>
      <p:pic>
        <p:nvPicPr>
          <p:cNvPr id="1026" name="Obrázok 1" descr="C:\Users\Tibor.Lebocky\AppData\Local\Microsoft\Windows\Temporary Internet Files\Content.IE5\I2MY2L96\logo_SPK_f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48" y="2090365"/>
            <a:ext cx="12287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rc_mi" descr="http://www.agrowork.eu/clanky/foto/665/665_sppk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385379"/>
            <a:ext cx="2771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tiahnu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071054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332656"/>
            <a:ext cx="8534712" cy="576064"/>
          </a:xfrm>
        </p:spPr>
        <p:txBody>
          <a:bodyPr>
            <a:noAutofit/>
          </a:bodyPr>
          <a:lstStyle/>
          <a:p>
            <a:r>
              <a:rPr lang="sk-SK" sz="3200" dirty="0"/>
              <a:t>Fakty o škodách spôsobovaných zverou a na zveri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340768"/>
            <a:ext cx="1002553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/>
          <a:lstStyle/>
          <a:p>
            <a:r>
              <a:rPr lang="sk-SK" dirty="0"/>
              <a:t>Fakty o škodách spôsobených na zveri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71464" y="2060848"/>
            <a:ext cx="9509760" cy="3680699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 raticovej zveri bolo v roku 2021 dopravou usmrtené celkovo </a:t>
            </a:r>
            <a:r>
              <a:rPr lang="sk-SK" dirty="0">
                <a:solidFill>
                  <a:srgbClr val="FF0000"/>
                </a:solidFill>
              </a:rPr>
              <a:t>8 258 ks zveri srnčej </a:t>
            </a:r>
            <a:r>
              <a:rPr lang="sk-SK" dirty="0"/>
              <a:t>v hodnote </a:t>
            </a:r>
            <a:r>
              <a:rPr lang="sk-SK" dirty="0">
                <a:solidFill>
                  <a:srgbClr val="FF0000"/>
                </a:solidFill>
              </a:rPr>
              <a:t>4 555 551 eur</a:t>
            </a:r>
            <a:r>
              <a:rPr lang="sk-SK" dirty="0"/>
              <a:t>, nasleduje zver </a:t>
            </a:r>
            <a:r>
              <a:rPr lang="sk-SK" dirty="0">
                <a:solidFill>
                  <a:srgbClr val="FF0000"/>
                </a:solidFill>
              </a:rPr>
              <a:t>jelenia 1 893 ks </a:t>
            </a:r>
            <a:r>
              <a:rPr lang="sk-SK" dirty="0"/>
              <a:t>v hodnote </a:t>
            </a:r>
            <a:r>
              <a:rPr lang="sk-SK" dirty="0">
                <a:solidFill>
                  <a:srgbClr val="FF0000"/>
                </a:solidFill>
              </a:rPr>
              <a:t>2 098 568 eur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diviačia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881 ks </a:t>
            </a:r>
            <a:r>
              <a:rPr lang="sk-SK" dirty="0"/>
              <a:t>v hodnote </a:t>
            </a:r>
            <a:r>
              <a:rPr lang="sk-SK" dirty="0">
                <a:solidFill>
                  <a:srgbClr val="FF0000"/>
                </a:solidFill>
              </a:rPr>
              <a:t>217 505 eur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danielia 581 ks</a:t>
            </a:r>
            <a:r>
              <a:rPr lang="sk-SK" dirty="0"/>
              <a:t> v hodnote </a:t>
            </a:r>
            <a:r>
              <a:rPr lang="sk-SK" dirty="0">
                <a:solidFill>
                  <a:srgbClr val="FF0000"/>
                </a:solidFill>
              </a:rPr>
              <a:t>424 466 eur </a:t>
            </a:r>
            <a:r>
              <a:rPr lang="sk-SK" dirty="0"/>
              <a:t>a zver </a:t>
            </a:r>
            <a:r>
              <a:rPr lang="sk-SK" dirty="0">
                <a:solidFill>
                  <a:srgbClr val="FF0000"/>
                </a:solidFill>
              </a:rPr>
              <a:t>muflonia 49 ks v hodnote 18 166 eur</a:t>
            </a:r>
            <a:r>
              <a:rPr lang="sk-SK" dirty="0"/>
              <a:t>. </a:t>
            </a:r>
          </a:p>
          <a:p>
            <a:r>
              <a:rPr lang="sk-SK" dirty="0"/>
              <a:t>Zaujímavý je aj údaj za veľké šelmy, keď medveďov bolo usmrtených 40 ks v hodnote 197 000 eur, vlkov 18 ks v hodnote 37 000 a rysov 2 ks v hodnote 20 000 eur.  Z ďalšej zveri to bolo 768 bažantov v hodnote 34 419 eur, 1 128 zajacov v hodnote 208 297 eur, 715 líšok a 195 jazvecov. </a:t>
            </a:r>
          </a:p>
          <a:p>
            <a:r>
              <a:rPr lang="sk-SK" dirty="0"/>
              <a:t>Škody na zveri v dôsledku nesprávneho užívania poľovného pozemku boli za sezónu 2021/2022 vyčíslené v celkovej hodnote </a:t>
            </a:r>
            <a:r>
              <a:rPr lang="sk-SK" dirty="0">
                <a:solidFill>
                  <a:srgbClr val="FF0000"/>
                </a:solidFill>
              </a:rPr>
              <a:t>342 469 eur</a:t>
            </a:r>
            <a:r>
              <a:rPr lang="sk-SK" dirty="0"/>
              <a:t>, pričom sa jednalo o </a:t>
            </a:r>
            <a:r>
              <a:rPr lang="sk-SK" dirty="0">
                <a:solidFill>
                  <a:srgbClr val="FF0000"/>
                </a:solidFill>
              </a:rPr>
              <a:t>841 prípadov</a:t>
            </a:r>
            <a:r>
              <a:rPr lang="sk-SK" dirty="0"/>
              <a:t>. Z raticovej zveri bolo </a:t>
            </a:r>
            <a:r>
              <a:rPr lang="sk-SK" dirty="0">
                <a:solidFill>
                  <a:srgbClr val="FF0000"/>
                </a:solidFill>
              </a:rPr>
              <a:t>najviac škôd spôsobených na zveri srnčej (473 prípadov, 183 460 eur)</a:t>
            </a:r>
            <a:r>
              <a:rPr lang="sk-SK" dirty="0"/>
              <a:t>, ďalej jelenej (58 prípadov, 67 000 eur), danielej (52 prípadov, 55 611 eur), muflonej (15 prípadov, 5 928 eur) a diviačej (20 prípadov, 4 100 eur). Pri malej zveri bolo zaznamenané 90 prípadov u zajaca poľného (18 000 eur), 121 prípadov u bažanta poľovného (6 050 eur).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2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Predpoklady úspechu</a:t>
            </a: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Spoločné aktivity a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kolegialita (nie rivalita)</a:t>
            </a:r>
            <a:r>
              <a:rPr lang="sk-SK" dirty="0"/>
              <a:t> na všetkých úrovniach, najmä na regionálnej a </a:t>
            </a:r>
            <a:r>
              <a:rPr lang="sk-SK" dirty="0" err="1"/>
              <a:t>mikro</a:t>
            </a:r>
            <a:r>
              <a:rPr lang="sk-SK" dirty="0"/>
              <a:t> regionálnej, racionálne spoločné kritériá manažmentu vidieka,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spolupráca profesijných samospráv komorového typu </a:t>
            </a:r>
            <a:r>
              <a:rPr lang="sk-SK" dirty="0"/>
              <a:t>(SPPK, </a:t>
            </a:r>
            <a:r>
              <a:rPr lang="sk-SK" dirty="0" err="1"/>
              <a:t>SLsK</a:t>
            </a:r>
            <a:r>
              <a:rPr lang="sk-SK" dirty="0"/>
              <a:t> a SPK)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so Správami NP a ŠOP SR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Priorita prevencie,</a:t>
            </a:r>
            <a:r>
              <a:rPr lang="sk-SK" dirty="0"/>
              <a:t> súčinnosť užívateľov poľovných revírov a poľovných pozemkov pri zakladaní porastov plodín, oplocovaní kultúr, pasívnej i aktívnej ochrane kultúr, zveri a biodiverzity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Objektívne zisťovanie, posudzovanie a vyčísľovanie škôd </a:t>
            </a:r>
            <a:r>
              <a:rPr lang="sk-SK" dirty="0"/>
              <a:t>na základe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jednotnej metodiky</a:t>
            </a:r>
            <a:r>
              <a:rPr lang="sk-SK" dirty="0"/>
              <a:t> previazanej na platné právne predpisy primeranej právnej sily, stanovenie korektných rámcov prirodzených strát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Rovnováha práv a povinností užívateľov poľovných revírov a poľovných pozemkov </a:t>
            </a:r>
            <a:r>
              <a:rPr lang="sk-SK" dirty="0"/>
              <a:t>pri prevencii, posudzovaní a zodpovednosti za škody spôsobené zverou a na zveri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36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F04CC5D2-A37E-3DF5-2E85-54DC1C8F7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073368"/>
              </p:ext>
            </p:extLst>
          </p:nvPr>
        </p:nvGraphicFramePr>
        <p:xfrm>
          <a:off x="335360" y="692696"/>
          <a:ext cx="1137726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2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BB41C88B-C24B-341D-3726-67B5647A2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5516"/>
              </p:ext>
            </p:extLst>
          </p:nvPr>
        </p:nvGraphicFramePr>
        <p:xfrm>
          <a:off x="623392" y="656692"/>
          <a:ext cx="109452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8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Ďakujeme za pozornosť!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/>
              <a:t>Zdroje údajov: </a:t>
            </a:r>
          </a:p>
          <a:p>
            <a:r>
              <a:rPr lang="sk-SK" dirty="0"/>
              <a:t>Poľovnícke štatistické ročenky SR (NLC )</a:t>
            </a:r>
          </a:p>
          <a:p>
            <a:r>
              <a:rPr lang="sk-SK" dirty="0"/>
              <a:t>Príručka pre minimalizáciu škôd spôsobovaných zverou a na zveri (NLC)</a:t>
            </a:r>
          </a:p>
          <a:p>
            <a:r>
              <a:rPr lang="sk-SK" dirty="0"/>
              <a:t>Štatistický informačný systém a evidencie SPK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22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9442" y="52355"/>
            <a:ext cx="6347713" cy="1008112"/>
          </a:xfrm>
        </p:spPr>
        <p:txBody>
          <a:bodyPr/>
          <a:lstStyle/>
          <a:p>
            <a:r>
              <a:rPr lang="sk-SK" dirty="0"/>
              <a:t>Ďakujeme za pozornosť!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06894" y="1480920"/>
            <a:ext cx="7272807" cy="4700595"/>
          </a:xfrm>
        </p:spPr>
        <p:txBody>
          <a:bodyPr>
            <a:normAutofit/>
          </a:bodyPr>
          <a:lstStyle/>
          <a:p>
            <a:r>
              <a:rPr lang="sk-SK" dirty="0" err="1"/>
              <a:t>Ing.Tibor</a:t>
            </a:r>
            <a:r>
              <a:rPr lang="sk-SK" dirty="0"/>
              <a:t> Lebocký, PhD. – Slovenská poľovnícka komora, Štefánikova 10, Bratislava, e-mail: </a:t>
            </a:r>
            <a:r>
              <a:rPr lang="sk-SK" u="sng" dirty="0">
                <a:hlinkClick r:id="rId2"/>
              </a:rPr>
              <a:t>spk@polovnictvo.sk</a:t>
            </a:r>
            <a:endParaRPr lang="sk-SK" u="sng" dirty="0"/>
          </a:p>
          <a:p>
            <a:r>
              <a:rPr lang="sk-SK" dirty="0"/>
              <a:t>Ing. Jozef Bučko, PhD. - Národné lesnícke centrum – Lesnícky výskumný ústav Zvolen, T. G. Masaryka 22, 960 92 Zvolen, e-mail: </a:t>
            </a:r>
            <a:r>
              <a:rPr lang="sk-SK" u="sng" dirty="0">
                <a:hlinkClick r:id="rId3"/>
              </a:rPr>
              <a:t>nlc@nlcsk.org</a:t>
            </a:r>
            <a:endParaRPr lang="sk-SK" dirty="0"/>
          </a:p>
          <a:p>
            <a:r>
              <a:rPr lang="sk-SK" dirty="0"/>
              <a:t>Ing. Dušan </a:t>
            </a:r>
            <a:r>
              <a:rPr lang="sk-SK" dirty="0" err="1"/>
              <a:t>Krajniak</a:t>
            </a:r>
            <a:r>
              <a:rPr lang="sk-SK" dirty="0"/>
              <a:t> PhD. – Slovenská poľovnícka komora, Štefánikova 10, Bratislava, e-mail: </a:t>
            </a:r>
            <a:r>
              <a:rPr lang="sk-SK" u="sng" dirty="0">
                <a:hlinkClick r:id="rId2"/>
              </a:rPr>
              <a:t>spk@polovnictvo.sk</a:t>
            </a:r>
            <a:endParaRPr lang="sk-SK" dirty="0"/>
          </a:p>
          <a:p>
            <a:r>
              <a:rPr lang="sk-SK" dirty="0"/>
              <a:t>doc. Ing. Jaroslav </a:t>
            </a:r>
            <a:r>
              <a:rPr lang="sk-SK" dirty="0" err="1"/>
              <a:t>Slamečka</a:t>
            </a:r>
            <a:r>
              <a:rPr lang="sk-SK" dirty="0"/>
              <a:t>, CSc. - Národné poľnohospodárske a potravinárske centrum – Výskumný ústav živočíšnej výroby Nitra, </a:t>
            </a:r>
            <a:r>
              <a:rPr lang="sk-SK" dirty="0" err="1"/>
              <a:t>Hlohovecká</a:t>
            </a:r>
            <a:r>
              <a:rPr lang="sk-SK" dirty="0"/>
              <a:t> 2, 951 41 Lužianky</a:t>
            </a:r>
          </a:p>
          <a:p>
            <a:r>
              <a:rPr lang="sk-SK" dirty="0" err="1"/>
              <a:t>PaeDr</a:t>
            </a:r>
            <a:r>
              <a:rPr lang="sk-SK" dirty="0"/>
              <a:t>. Imrich Šuba, PhD. – Slovenská poľovnícka komora, Štefánikova 10, Bratislava, e-mail: </a:t>
            </a:r>
            <a:r>
              <a:rPr lang="sk-SK" u="sng" dirty="0">
                <a:hlinkClick r:id="rId2"/>
              </a:rPr>
              <a:t>spk@polovnictvo.sk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Porets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940473"/>
              </p:ext>
            </p:extLst>
          </p:nvPr>
        </p:nvGraphicFramePr>
        <p:xfrm>
          <a:off x="2032000" y="836712"/>
          <a:ext cx="8128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7368" y="467360"/>
            <a:ext cx="10443512" cy="945416"/>
          </a:xfrm>
        </p:spPr>
        <p:txBody>
          <a:bodyPr>
            <a:normAutofit fontScale="90000"/>
          </a:bodyPr>
          <a:lstStyle/>
          <a:p>
            <a:r>
              <a:rPr lang="sk-SK" dirty="0"/>
              <a:t>Spoločenská objednávka</a:t>
            </a:r>
            <a:br>
              <a:rPr lang="sk-SK" dirty="0"/>
            </a:br>
            <a:r>
              <a:rPr lang="sk-SK" dirty="0"/>
              <a:t>a rámcové ciele signatárov</a:t>
            </a:r>
          </a:p>
        </p:txBody>
      </p:sp>
      <p:sp>
        <p:nvSpPr>
          <p:cNvPr id="6" name="Oválna bublina 5"/>
          <p:cNvSpPr/>
          <p:nvPr/>
        </p:nvSpPr>
        <p:spPr>
          <a:xfrm>
            <a:off x="9696400" y="836712"/>
            <a:ext cx="2304256" cy="4645096"/>
          </a:xfrm>
          <a:prstGeom prst="wedgeEllipseCallout">
            <a:avLst>
              <a:gd name="adj1" fmla="val -206237"/>
              <a:gd name="adj2" fmla="val 15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Trvalo udržateľný manažment vidieka</a:t>
            </a:r>
          </a:p>
          <a:p>
            <a:pPr algn="ctr"/>
            <a:r>
              <a:rPr lang="sk-SK" dirty="0"/>
              <a:t>BIODIVERZITA</a:t>
            </a:r>
          </a:p>
          <a:p>
            <a:pPr algn="ctr"/>
            <a:r>
              <a:rPr lang="sk-SK" dirty="0"/>
              <a:t>PRAC.MIESTA </a:t>
            </a:r>
          </a:p>
          <a:p>
            <a:pPr algn="ctr"/>
            <a:r>
              <a:rPr lang="sk-SK" dirty="0"/>
              <a:t>ROZVOJ VIDIEKA</a:t>
            </a:r>
          </a:p>
        </p:txBody>
      </p:sp>
      <p:sp>
        <p:nvSpPr>
          <p:cNvPr id="2" name="Vodorovný zvitok 1"/>
          <p:cNvSpPr/>
          <p:nvPr/>
        </p:nvSpPr>
        <p:spPr>
          <a:xfrm>
            <a:off x="6096000" y="320076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SPPK</a:t>
            </a:r>
          </a:p>
        </p:txBody>
      </p:sp>
      <p:sp>
        <p:nvSpPr>
          <p:cNvPr id="7" name="Vodorovný zvitok 6"/>
          <p:cNvSpPr/>
          <p:nvPr/>
        </p:nvSpPr>
        <p:spPr>
          <a:xfrm>
            <a:off x="2999656" y="2932453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SLsK</a:t>
            </a:r>
            <a:endParaRPr lang="sk-SK" dirty="0"/>
          </a:p>
        </p:txBody>
      </p:sp>
      <p:sp>
        <p:nvSpPr>
          <p:cNvPr id="8" name="Vodorovný zvitok 7"/>
          <p:cNvSpPr/>
          <p:nvPr/>
        </p:nvSpPr>
        <p:spPr>
          <a:xfrm>
            <a:off x="8278467" y="5239227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SPK</a:t>
            </a:r>
          </a:p>
        </p:txBody>
      </p:sp>
    </p:spTree>
    <p:extLst>
      <p:ext uri="{BB962C8B-B14F-4D97-AF65-F5344CB8AC3E}">
        <p14:creationId xmlns:p14="http://schemas.microsoft.com/office/powerpoint/2010/main" val="7509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259A632-2201-7C02-ACA0-E412FE13E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53315"/>
              </p:ext>
            </p:extLst>
          </p:nvPr>
        </p:nvGraphicFramePr>
        <p:xfrm>
          <a:off x="4511824" y="719931"/>
          <a:ext cx="36639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6651" imgH="8496059" progId="Word.Document.8">
                  <p:embed/>
                </p:oleObj>
              </mc:Choice>
              <mc:Fallback>
                <p:oleObj name="Document" r:id="rId2" imgW="5746651" imgH="8496059" progId="Word.Document.8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259A632-2201-7C02-ACA0-E412FE13E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1824" y="719931"/>
                        <a:ext cx="36639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9CBB0844-FD9A-8B46-0C40-B75954CF0D6A}"/>
              </a:ext>
            </a:extLst>
          </p:cNvPr>
          <p:cNvSpPr txBox="1"/>
          <p:nvPr/>
        </p:nvSpPr>
        <p:spPr>
          <a:xfrm>
            <a:off x="10344472" y="6021288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10.3.2016</a:t>
            </a:r>
          </a:p>
          <a:p>
            <a:r>
              <a:rPr lang="sk-SK" dirty="0"/>
              <a:t>Banská Bystrica</a:t>
            </a:r>
          </a:p>
        </p:txBody>
      </p:sp>
    </p:spTree>
    <p:extLst>
      <p:ext uri="{BB962C8B-B14F-4D97-AF65-F5344CB8AC3E}">
        <p14:creationId xmlns:p14="http://schemas.microsoft.com/office/powerpoint/2010/main" val="32233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DBEA034-A940-4F83-EB54-B61ABFA53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352" y="1579324"/>
            <a:ext cx="5650086" cy="4062644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9BAF4BB6-D781-816B-E2F4-DCBB4237B3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6825" y="1579324"/>
            <a:ext cx="5908573" cy="3793892"/>
          </a:xfrm>
        </p:spPr>
      </p:pic>
    </p:spTree>
    <p:extLst>
      <p:ext uri="{BB962C8B-B14F-4D97-AF65-F5344CB8AC3E}">
        <p14:creationId xmlns:p14="http://schemas.microsoft.com/office/powerpoint/2010/main" val="1241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>
            <a:extLst>
              <a:ext uri="{FF2B5EF4-FFF2-40B4-BE49-F238E27FC236}">
                <a16:creationId xmlns:a16="http://schemas.microsoft.com/office/drawing/2014/main" id="{55CE5A5F-F7C3-6FAF-09BD-855AF0F85DF3}"/>
              </a:ext>
            </a:extLst>
          </p:cNvPr>
          <p:cNvSpPr txBox="1"/>
          <p:nvPr/>
        </p:nvSpPr>
        <p:spPr>
          <a:xfrm>
            <a:off x="335360" y="332656"/>
            <a:ext cx="11161240" cy="638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-ItalicMT"/>
              </a:rPr>
              <a:t>SPK sa zaväzuje: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-ItalicMT"/>
              </a:rPr>
              <a:t> 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a) Prostredníctvom svojich zástupcov v chovateľských radách a poradných zboroch presadzovať </a:t>
            </a:r>
            <a:r>
              <a:rPr lang="sk-SK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dosiahnutie chovateľského cieľa prednostne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prostredníctvom manažmentu trofejovej kulminácie s výrazným zvýšením plánovaného lovu samíc a mláďat raticovej zveri.</a:t>
            </a:r>
            <a:r>
              <a:rPr lang="sk-SK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sk-SK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priebežnom plnení</a:t>
            </a:r>
            <a:endParaRPr lang="sk-SK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b) Na základe trendov vývoja lovu diviačej zveri iniciovať legislatívnu úpravu doby lovu diviačej zveri s cieľom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loviť diviačiu zver počas celého roka bez ohľadu na vek a pohlavie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s výnimkou lovu vodiacich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diviačíc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 v období od 16.januára do 30.júna bežného roka.                                                                                                      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splnené +</a:t>
            </a:r>
            <a:endParaRPr lang="sk-SK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c) Na základe trendov vývoja lovu jelenej, danielej a muflonej zveri iniciovať legislatívnu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úpravu doby celoročného lovu nedospelých a nevodiacich samíc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týchto druhov poľovnej zveri.                                                       </a:t>
            </a:r>
            <a:r>
              <a:rPr lang="sk-SK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s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plnené +</a:t>
            </a:r>
            <a:endParaRPr lang="sk-SK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d) Prijať opatrenia na zabezpečenie účinnej a včasnej komunikácie užívateľov poľovných revírov s užívateľmi poľovných pozemkov s cieľom uzatvorenia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zmlúv o prevencii škôd spôsobených zverou a na zveri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každoročne v termíne najneskôr do konca februára bežného roka.                                                                                                            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v priebežnom plnení</a:t>
            </a:r>
            <a:endParaRPr lang="sk-SK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e) Vytvoriť podporný finančný mechanizmus z vlastných zdrojov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Fondu pre rozvoj a zveľaďovanie poľovníctva SPK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na podporu realizácie opatrení zameraných na revitalizáciu prirodzených populácií malej zveri vo voľných poľovných revíroch chovateľských oblastí pre chov malej zveri.                                                                           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v priebežnom plnení</a:t>
            </a:r>
            <a:endParaRPr lang="sk-SK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PS-ItalicMT"/>
              </a:rPr>
              <a:t> 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29392"/>
          </a:xfrm>
        </p:spPr>
        <p:txBody>
          <a:bodyPr/>
          <a:lstStyle/>
          <a:p>
            <a:r>
              <a:rPr lang="sk-SK" dirty="0"/>
              <a:t>Fakty – stav a vývoj v krajine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41120" y="1196752"/>
            <a:ext cx="9509760" cy="4472787"/>
          </a:xfrm>
        </p:spPr>
        <p:txBody>
          <a:bodyPr>
            <a:noAutofit/>
          </a:bodyPr>
          <a:lstStyle/>
          <a:p>
            <a:r>
              <a:rPr lang="sk-SK" sz="2400" dirty="0"/>
              <a:t>obrovská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ponuka energeticky hodnotnej potravy v krajine </a:t>
            </a:r>
            <a:r>
              <a:rPr lang="sk-SK" sz="2400" dirty="0"/>
              <a:t>vplýva na populačnú dynamiku voľne žijúcej raticovej zveri, najmä jelenej, diviačej, danielej a muflonej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prebieha geografická expanzia druhov do agrárnej krajiny,</a:t>
            </a:r>
            <a:r>
              <a:rPr lang="sk-SK" sz="2400" dirty="0"/>
              <a:t> početnosť voľne žijúcej malej zveri, najmä zveri zajačej, bažantej a jarabičej je na historicky najnižšej úrovni a napriek neustále sa znižujúcemu plánovanému lovu vykazuje klesajúci trend,</a:t>
            </a: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značne rozrôznená intenzita poškodzovania </a:t>
            </a:r>
            <a:r>
              <a:rPr lang="sk-SK" sz="2400" dirty="0"/>
              <a:t>poľnohospodárskych a lesných kultúr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podľa regiónov </a:t>
            </a:r>
            <a:r>
              <a:rPr lang="sk-SK" sz="2400" dirty="0"/>
              <a:t>, závislá od úrovne spolupráce užívateľov poľovných revírov a užívateľov poľovných pozemkov na </a:t>
            </a:r>
            <a:r>
              <a:rPr lang="sk-SK" sz="2400" dirty="0" err="1"/>
              <a:t>mikroregionálnej</a:t>
            </a:r>
            <a:r>
              <a:rPr lang="sk-SK" sz="2400" dirty="0"/>
              <a:t> i regionálnej úrovni pri prevencii aj represii,</a:t>
            </a:r>
          </a:p>
          <a:p>
            <a:pPr lvl="0"/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fragmentácia krajiny výstavbou líniových stavieb </a:t>
            </a:r>
            <a:r>
              <a:rPr lang="sk-SK" sz="2400" dirty="0"/>
              <a:t>(najmä pozemných komunikácií), obmedzená prirodzená sezónna migrácia, fragmentácia poľovných revírov budovaním oplotení</a:t>
            </a:r>
          </a:p>
        </p:txBody>
      </p:sp>
    </p:spTree>
    <p:extLst>
      <p:ext uri="{BB962C8B-B14F-4D97-AF65-F5344CB8AC3E}">
        <p14:creationId xmlns:p14="http://schemas.microsoft.com/office/powerpoint/2010/main" val="16537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18657"/>
            <a:ext cx="9509760" cy="1233424"/>
          </a:xfrm>
        </p:spPr>
        <p:txBody>
          <a:bodyPr/>
          <a:lstStyle/>
          <a:p>
            <a:r>
              <a:rPr lang="sk-SK" dirty="0"/>
              <a:t>Fakty – vývoj v poľovníctve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koeficienty prírastku sa zvyšujú </a:t>
            </a:r>
            <a:r>
              <a:rPr lang="sk-SK" sz="3200" dirty="0"/>
              <a:t>aj z dôvodu nižšej prirodzenej mortality (mierne zimy, dlhšie vegetačné obdobie)</a:t>
            </a:r>
          </a:p>
          <a:p>
            <a:pPr lvl="0"/>
            <a:r>
              <a:rPr lang="sk-SK" sz="3200" dirty="0" err="1">
                <a:solidFill>
                  <a:schemeClr val="accent1">
                    <a:lumMod val="75000"/>
                  </a:schemeClr>
                </a:solidFill>
              </a:rPr>
              <a:t>predačný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 tlak veľkých šeliem (medveď, vlk) </a:t>
            </a:r>
            <a:r>
              <a:rPr lang="sk-SK" sz="3200" dirty="0"/>
              <a:t>prispieva k migrácii z lesnej do poľnohospodárskej krajiny</a:t>
            </a:r>
          </a:p>
          <a:p>
            <a:pPr lvl="0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zisťovanie stavov, plánovanie a evidencia </a:t>
            </a:r>
            <a:r>
              <a:rPr lang="sk-SK" sz="3200" dirty="0"/>
              <a:t>skutočného úbytku (</a:t>
            </a:r>
            <a:r>
              <a:rPr lang="sk-SK" sz="3200" dirty="0" err="1"/>
              <a:t>lov+úhyn</a:t>
            </a:r>
            <a:r>
              <a:rPr lang="sk-SK" sz="3200" dirty="0"/>
              <a:t>)  v súlade s platnou legislatívou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nevykazuje znaky trvalej účinnosti</a:t>
            </a:r>
            <a:r>
              <a:rPr lang="sk-SK" sz="3200" dirty="0"/>
              <a:t>, novelizácia zákona o poľovníctve sa javí ako nevyhnutná</a:t>
            </a:r>
          </a:p>
          <a:p>
            <a:pPr lvl="0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napriek neustále sa zvyšujúcemu odstrelu</a:t>
            </a:r>
            <a:r>
              <a:rPr lang="sk-SK" sz="3200" dirty="0"/>
              <a:t> (aj úhynu) početnosť neklesá rovnomerne vo všetkých regiónoch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56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20688"/>
            <a:ext cx="8568952" cy="5578022"/>
          </a:xfrm>
          <a:prstGeom prst="rect">
            <a:avLst/>
          </a:prstGeom>
        </p:spPr>
      </p:pic>
      <p:sp>
        <p:nvSpPr>
          <p:cNvPr id="3" name="Zvislý zvitok 2"/>
          <p:cNvSpPr/>
          <p:nvPr/>
        </p:nvSpPr>
        <p:spPr>
          <a:xfrm>
            <a:off x="10704512" y="2636912"/>
            <a:ext cx="1152128" cy="16561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Lov = za 50 rokov nárast6,5 x</a:t>
            </a:r>
          </a:p>
        </p:txBody>
      </p:sp>
    </p:spTree>
    <p:extLst>
      <p:ext uri="{BB962C8B-B14F-4D97-AF65-F5344CB8AC3E}">
        <p14:creationId xmlns:p14="http://schemas.microsoft.com/office/powerpoint/2010/main" val="6134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plánu podnikateľského projektu (širokouhlý formát)</Template>
  <TotalTime>0</TotalTime>
  <Words>1844</Words>
  <Application>Microsoft Office PowerPoint</Application>
  <PresentationFormat>Širokouhlá</PresentationFormat>
  <Paragraphs>252</Paragraphs>
  <Slides>26</Slides>
  <Notes>3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Euphemia</vt:lpstr>
      <vt:lpstr>Wingdings</vt:lpstr>
      <vt:lpstr>Banded Design Blue 16x9</vt:lpstr>
      <vt:lpstr>Document</vt:lpstr>
      <vt:lpstr>Škody spôsobené zverou a na zveri</vt:lpstr>
      <vt:lpstr>  Memorandum ako projekt spoločného riešenia – áno či nie?</vt:lpstr>
      <vt:lpstr>Spoločenská objednávka a rámcové ciele signatárov</vt:lpstr>
      <vt:lpstr>Prezentácia programu PowerPoint</vt:lpstr>
      <vt:lpstr>Prezentácia programu PowerPoint</vt:lpstr>
      <vt:lpstr>Prezentácia programu PowerPoint</vt:lpstr>
      <vt:lpstr>Fakty – stav a vývoj v krajine</vt:lpstr>
      <vt:lpstr>Fakty – vývoj v poľovníctve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Výzvy a úlohy</vt:lpstr>
      <vt:lpstr>Výzvy a úlohy</vt:lpstr>
      <vt:lpstr>Úlohy vyplývajúce z  Koncepcie rozvoja poľovníctva na Slovensku do roku 2030 </vt:lpstr>
      <vt:lpstr>Úlohy vyplývajúce z  Koncepcie rozvoja poľovníctva na Slovensku do roku 2030 </vt:lpstr>
      <vt:lpstr>Fakty o škodách spôsobovaných zverou </vt:lpstr>
      <vt:lpstr>Fakty o škodách spôsobovaných zverou a na zveri</vt:lpstr>
      <vt:lpstr>Fakty o škodách spôsobených na zveri </vt:lpstr>
      <vt:lpstr>Predpoklady úspechu</vt:lpstr>
      <vt:lpstr>Prezentácia programu PowerPoint</vt:lpstr>
      <vt:lpstr>Prezentácia programu PowerPoint</vt:lpstr>
      <vt:lpstr>Ďakujeme za pozornosť!</vt:lpstr>
      <vt:lpstr>Ďakujeme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2016-03-04T11:35:46Z</dcterms:created>
  <dcterms:modified xsi:type="dcterms:W3CDTF">2022-08-23T11:47:03Z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