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63" r:id="rId6"/>
    <p:sldId id="264" r:id="rId7"/>
    <p:sldId id="262" r:id="rId8"/>
    <p:sldId id="259" r:id="rId9"/>
    <p:sldId id="260" r:id="rId10"/>
    <p:sldId id="274" r:id="rId11"/>
    <p:sldId id="261" r:id="rId12"/>
    <p:sldId id="265" r:id="rId13"/>
    <p:sldId id="266" r:id="rId14"/>
    <p:sldId id="267" r:id="rId15"/>
    <p:sldId id="269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iroda@polovnictvo.sk" TargetMode="External"/><Relationship Id="rId2" Type="http://schemas.openxmlformats.org/officeDocument/2006/relationships/hyperlink" Target="mailto:cvpp@polovnictvo.sk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A3443-6293-0B24-8F29-9A905C5E2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459" y="3428998"/>
            <a:ext cx="6955415" cy="2268559"/>
          </a:xfrm>
        </p:spPr>
        <p:txBody>
          <a:bodyPr>
            <a:noAutofit/>
          </a:bodyPr>
          <a:lstStyle/>
          <a:p>
            <a:r>
              <a:rPr lang="sk-SK" sz="4800" dirty="0"/>
              <a:t>Porada vedúcich kancelárií a predsedov OHK k CVPP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CD7FB0-A24B-2709-223C-CFBCFAC5C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Ing. Martina Hustinová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C3562E0D-DCCB-0CFF-03CC-DC0990C3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314" y="87404"/>
            <a:ext cx="2450592" cy="2761488"/>
          </a:xfrm>
          <a:prstGeom prst="rect">
            <a:avLst/>
          </a:prstGeom>
        </p:spPr>
      </p:pic>
      <p:pic>
        <p:nvPicPr>
          <p:cNvPr id="9" name="Obrázok 8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3B758D3-2907-CFB4-E64D-B9B8BA25C5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7866" y="3760952"/>
            <a:ext cx="2761488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34" y="0"/>
            <a:ext cx="10394301" cy="1091682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k-SK" dirty="0"/>
              <a:t>B) EVIDENCIA ZLATÝCH TROFEJÍ A RARITNÝCH TROFEJÍ V ŠIS SPK – FILTER ZLATÝCH TROFEJÍ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4D68112-292B-6D7B-386C-0AEF90517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1" b="15936"/>
          <a:stretch/>
        </p:blipFill>
        <p:spPr>
          <a:xfrm>
            <a:off x="7658" y="1091682"/>
            <a:ext cx="7578522" cy="5766318"/>
          </a:xfrm>
          <a:prstGeom prst="rect">
            <a:avLst/>
          </a:prstGeom>
        </p:spPr>
      </p:pic>
      <p:sp>
        <p:nvSpPr>
          <p:cNvPr id="11" name="Šípka: doprava s prúžkami 10">
            <a:extLst>
              <a:ext uri="{FF2B5EF4-FFF2-40B4-BE49-F238E27FC236}">
                <a16:creationId xmlns:a16="http://schemas.microsoft.com/office/drawing/2014/main" id="{A8D98EA9-72BE-B096-C3EA-71ACDCB8B466}"/>
              </a:ext>
            </a:extLst>
          </p:cNvPr>
          <p:cNvSpPr/>
          <p:nvPr/>
        </p:nvSpPr>
        <p:spPr>
          <a:xfrm rot="8178347">
            <a:off x="4150610" y="4325969"/>
            <a:ext cx="4255058" cy="104698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142A9D3-296A-8603-7DD3-D61BEFC446F4}"/>
              </a:ext>
            </a:extLst>
          </p:cNvPr>
          <p:cNvSpPr txBox="1"/>
          <p:nvPr/>
        </p:nvSpPr>
        <p:spPr>
          <a:xfrm>
            <a:off x="7916092" y="1349829"/>
            <a:ext cx="3526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Filter zlatých trofejí za potrebné sezóny, ktoré sú nahraté do ŠIS SPK, si vie každá OPK nájsť v časti Chovateľská činnosť –&gt; Trofeje –&gt; a v spodnej časti dopísať dátumy konania chovateľských prehliadok a teda od 1.1.2017 (v roku 2017 organizovaná </a:t>
            </a:r>
            <a: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CHPT za sezónu 2016/2017) 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až po koniec roka 2022. </a:t>
            </a:r>
          </a:p>
          <a:p>
            <a:endParaRPr lang="sk-SK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Tento systém musel vzniknúť z dôvodu nezadávania dátumov ulovenia niektorých OPK, pretože trofeje bez dátumu sa nedostali do finálneho zoznamu. Týmto spôsobom je nezadanie dátumu ulovenia eliminované, keďže trofeje sú priraďované k CHPT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153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29" y="108778"/>
            <a:ext cx="10358006" cy="774286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C) HARMONOGRAM 13.6.2022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29F0EDDA-AE04-B0FB-31C8-DA8583A88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333252"/>
              </p:ext>
            </p:extLst>
          </p:nvPr>
        </p:nvGraphicFramePr>
        <p:xfrm>
          <a:off x="1012329" y="951568"/>
          <a:ext cx="10321710" cy="5812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887">
                  <a:extLst>
                    <a:ext uri="{9D8B030D-6E8A-4147-A177-3AD203B41FA5}">
                      <a16:colId xmlns:a16="http://schemas.microsoft.com/office/drawing/2014/main" val="2595943179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2295184616"/>
                    </a:ext>
                  </a:extLst>
                </a:gridCol>
                <a:gridCol w="984254">
                  <a:extLst>
                    <a:ext uri="{9D8B030D-6E8A-4147-A177-3AD203B41FA5}">
                      <a16:colId xmlns:a16="http://schemas.microsoft.com/office/drawing/2014/main" val="1079973996"/>
                    </a:ext>
                  </a:extLst>
                </a:gridCol>
                <a:gridCol w="2913908">
                  <a:extLst>
                    <a:ext uri="{9D8B030D-6E8A-4147-A177-3AD203B41FA5}">
                      <a16:colId xmlns:a16="http://schemas.microsoft.com/office/drawing/2014/main" val="3671202942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3804699384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668819549"/>
                    </a:ext>
                  </a:extLst>
                </a:gridCol>
              </a:tblGrid>
              <a:tr h="27479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Linka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Dátum odchodu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72960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 dirty="0">
                          <a:effectLst/>
                        </a:rPr>
                        <a:t>AUTO č. 1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13.06.2022 6:00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</a:rPr>
                        <a:t>Výjazd Šaľa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13.06.2022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06,00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1018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Ilaščík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PONDELOK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Topoľčany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13.06.2022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07,30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66644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AVIS/TEMPUS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2.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Partizánske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13.06.2022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11,00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66500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3.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</a:rPr>
                        <a:t>Prievidza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13.06.2022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13,00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89557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4.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Martin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13.06.2022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16,00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33501"/>
                  </a:ext>
                </a:extLst>
              </a:tr>
              <a:tr h="87722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5-7.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</a:rPr>
                        <a:t>Dolný Kubín + Námestovo + Tvrdošín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13.06.2022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19,00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45047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dirty="0"/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 </a:t>
                      </a:r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51697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Linka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13.06.2022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Bratislava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65655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AUTO č. 2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PONDELOK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Pezinok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84269"/>
                  </a:ext>
                </a:extLst>
              </a:tr>
              <a:tr h="25039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>
                          <a:effectLst/>
                        </a:rPr>
                        <a:t>Hustinová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010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Orlíček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Malacky + VLM SR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40415"/>
                  </a:ext>
                </a:extLst>
              </a:tr>
              <a:tr h="56041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Senica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62517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Skalica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68025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Trnava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02216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Piešťany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30048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Nitra depozit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73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80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34" y="177282"/>
            <a:ext cx="10394301" cy="774286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C) HARMONOGRAM 14.6.2022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graphicFrame>
        <p:nvGraphicFramePr>
          <p:cNvPr id="11" name="Zástupný objekt pre obsah 10">
            <a:extLst>
              <a:ext uri="{FF2B5EF4-FFF2-40B4-BE49-F238E27FC236}">
                <a16:creationId xmlns:a16="http://schemas.microsoft.com/office/drawing/2014/main" id="{B094CDB7-B3D1-A7A2-105A-EE27012A2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89078"/>
              </p:ext>
            </p:extLst>
          </p:nvPr>
        </p:nvGraphicFramePr>
        <p:xfrm>
          <a:off x="976034" y="1003041"/>
          <a:ext cx="10404512" cy="273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879">
                  <a:extLst>
                    <a:ext uri="{9D8B030D-6E8A-4147-A177-3AD203B41FA5}">
                      <a16:colId xmlns:a16="http://schemas.microsoft.com/office/drawing/2014/main" val="3585637877"/>
                    </a:ext>
                  </a:extLst>
                </a:gridCol>
                <a:gridCol w="1491519">
                  <a:extLst>
                    <a:ext uri="{9D8B030D-6E8A-4147-A177-3AD203B41FA5}">
                      <a16:colId xmlns:a16="http://schemas.microsoft.com/office/drawing/2014/main" val="4224466686"/>
                    </a:ext>
                  </a:extLst>
                </a:gridCol>
                <a:gridCol w="1297704">
                  <a:extLst>
                    <a:ext uri="{9D8B030D-6E8A-4147-A177-3AD203B41FA5}">
                      <a16:colId xmlns:a16="http://schemas.microsoft.com/office/drawing/2014/main" val="1902271148"/>
                    </a:ext>
                  </a:extLst>
                </a:gridCol>
                <a:gridCol w="2957757">
                  <a:extLst>
                    <a:ext uri="{9D8B030D-6E8A-4147-A177-3AD203B41FA5}">
                      <a16:colId xmlns:a16="http://schemas.microsoft.com/office/drawing/2014/main" val="558509297"/>
                    </a:ext>
                  </a:extLst>
                </a:gridCol>
                <a:gridCol w="1611996">
                  <a:extLst>
                    <a:ext uri="{9D8B030D-6E8A-4147-A177-3AD203B41FA5}">
                      <a16:colId xmlns:a16="http://schemas.microsoft.com/office/drawing/2014/main" val="647820972"/>
                    </a:ext>
                  </a:extLst>
                </a:gridCol>
                <a:gridCol w="1603657">
                  <a:extLst>
                    <a:ext uri="{9D8B030D-6E8A-4147-A177-3AD203B41FA5}">
                      <a16:colId xmlns:a16="http://schemas.microsoft.com/office/drawing/2014/main" val="980631895"/>
                    </a:ext>
                  </a:extLst>
                </a:gridCol>
              </a:tblGrid>
              <a:tr h="17829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Linka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Dátum odchodu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Príchod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extLst>
                  <a:ext uri="{0D108BD9-81ED-4DB2-BD59-A6C34878D82A}">
                    <a16:rowId xmlns:a16="http://schemas.microsoft.com/office/drawing/2014/main" val="704735905"/>
                  </a:ext>
                </a:extLst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AUTO č. 1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+mj-lt"/>
                        </a:rPr>
                        <a:t>14.06.2022 7:00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sk-SK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Výjazd Námestovo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92058"/>
                  </a:ext>
                </a:extLst>
              </a:tr>
              <a:tr h="20281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>
                          <a:effectLst/>
                        </a:rPr>
                        <a:t>Ilaščík</a:t>
                      </a:r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+mj-lt"/>
                        </a:rPr>
                        <a:t>UTOROK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Čadca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1789"/>
                  </a:ext>
                </a:extLst>
              </a:tr>
              <a:tr h="20281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AVIS/TEMPUS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Žilina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86762"/>
                  </a:ext>
                </a:extLst>
              </a:tr>
              <a:tr h="20281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Považská Bystrica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257496"/>
                  </a:ext>
                </a:extLst>
              </a:tr>
              <a:tr h="20281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Ilava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24418"/>
                  </a:ext>
                </a:extLst>
              </a:tr>
              <a:tr h="26610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 – 20.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Trenčín + Bánovce n/Bebravou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69142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Nové Mesto nad Váhom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39836"/>
                  </a:ext>
                </a:extLst>
              </a:tr>
              <a:tr h="529565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Nitra depozit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64713"/>
                  </a:ext>
                </a:extLst>
              </a:tr>
            </a:tbl>
          </a:graphicData>
        </a:graphic>
      </p:graphicFrame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BD7DE83A-FAB5-730D-83C4-9FB2CC05A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84857"/>
              </p:ext>
            </p:extLst>
          </p:nvPr>
        </p:nvGraphicFramePr>
        <p:xfrm>
          <a:off x="976034" y="3977420"/>
          <a:ext cx="10414726" cy="2776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299">
                  <a:extLst>
                    <a:ext uri="{9D8B030D-6E8A-4147-A177-3AD203B41FA5}">
                      <a16:colId xmlns:a16="http://schemas.microsoft.com/office/drawing/2014/main" val="3764177849"/>
                    </a:ext>
                  </a:extLst>
                </a:gridCol>
                <a:gridCol w="1474659">
                  <a:extLst>
                    <a:ext uri="{9D8B030D-6E8A-4147-A177-3AD203B41FA5}">
                      <a16:colId xmlns:a16="http://schemas.microsoft.com/office/drawing/2014/main" val="1914713230"/>
                    </a:ext>
                  </a:extLst>
                </a:gridCol>
                <a:gridCol w="1308882">
                  <a:extLst>
                    <a:ext uri="{9D8B030D-6E8A-4147-A177-3AD203B41FA5}">
                      <a16:colId xmlns:a16="http://schemas.microsoft.com/office/drawing/2014/main" val="1825438619"/>
                    </a:ext>
                  </a:extLst>
                </a:gridCol>
                <a:gridCol w="2940168">
                  <a:extLst>
                    <a:ext uri="{9D8B030D-6E8A-4147-A177-3AD203B41FA5}">
                      <a16:colId xmlns:a16="http://schemas.microsoft.com/office/drawing/2014/main" val="3135850935"/>
                    </a:ext>
                  </a:extLst>
                </a:gridCol>
                <a:gridCol w="1620359">
                  <a:extLst>
                    <a:ext uri="{9D8B030D-6E8A-4147-A177-3AD203B41FA5}">
                      <a16:colId xmlns:a16="http://schemas.microsoft.com/office/drawing/2014/main" val="1769905386"/>
                    </a:ext>
                  </a:extLst>
                </a:gridCol>
                <a:gridCol w="1620359">
                  <a:extLst>
                    <a:ext uri="{9D8B030D-6E8A-4147-A177-3AD203B41FA5}">
                      <a16:colId xmlns:a16="http://schemas.microsoft.com/office/drawing/2014/main" val="2625260285"/>
                    </a:ext>
                  </a:extLst>
                </a:gridCol>
              </a:tblGrid>
              <a:tr h="31059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Linka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Dátum odchodu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Por. č.</a:t>
                      </a: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34644"/>
                  </a:ext>
                </a:extLst>
              </a:tr>
              <a:tr h="31059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AUTO č. 2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Výjazd Bratislava/LC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06,00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79918"/>
                  </a:ext>
                </a:extLst>
              </a:tr>
              <a:tr h="31059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>
                          <a:effectLst/>
                        </a:rPr>
                        <a:t>IVECO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Veľký Krtíš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09,30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49929"/>
                  </a:ext>
                </a:extLst>
              </a:tr>
              <a:tr h="26456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>
                          <a:effectLst/>
                        </a:rPr>
                        <a:t>Hustinová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23.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Lučenec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11,00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48182"/>
                  </a:ext>
                </a:extLst>
              </a:tr>
              <a:tr h="6095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Orlíček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58785"/>
                  </a:ext>
                </a:extLst>
              </a:tr>
              <a:tr h="31059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UTOROK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24.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Rimavská Sobota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13,00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67452"/>
                  </a:ext>
                </a:extLst>
              </a:tr>
              <a:tr h="44252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25. – 26.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Rožňava + Revúca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15:30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58033"/>
                  </a:ext>
                </a:extLst>
              </a:tr>
              <a:tr h="31059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27.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Gelnica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17:30 hod.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30001"/>
                  </a:ext>
                </a:extLst>
              </a:tr>
              <a:tr h="31059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6" marR="7336" marT="7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28. – 29.  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Košice + Košice-okolie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Arial (Text)"/>
                        </a:rPr>
                        <a:t>14.06.2022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Arial (Text)"/>
                        </a:rPr>
                        <a:t>20:00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 (Text)"/>
                      </a:endParaRPr>
                    </a:p>
                  </a:txBody>
                  <a:tcPr marL="7336" marR="7336" marT="733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7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2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0" y="177282"/>
            <a:ext cx="10373385" cy="774286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C) HARMONOGRAM 15.6.2022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29F0EDDA-AE04-B0FB-31C8-DA8583A88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327326"/>
              </p:ext>
            </p:extLst>
          </p:nvPr>
        </p:nvGraphicFramePr>
        <p:xfrm>
          <a:off x="952500" y="1003041"/>
          <a:ext cx="10443671" cy="5388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862">
                  <a:extLst>
                    <a:ext uri="{9D8B030D-6E8A-4147-A177-3AD203B41FA5}">
                      <a16:colId xmlns:a16="http://schemas.microsoft.com/office/drawing/2014/main" val="2595943179"/>
                    </a:ext>
                  </a:extLst>
                </a:gridCol>
                <a:gridCol w="1624862">
                  <a:extLst>
                    <a:ext uri="{9D8B030D-6E8A-4147-A177-3AD203B41FA5}">
                      <a16:colId xmlns:a16="http://schemas.microsoft.com/office/drawing/2014/main" val="2295184616"/>
                    </a:ext>
                  </a:extLst>
                </a:gridCol>
                <a:gridCol w="995884">
                  <a:extLst>
                    <a:ext uri="{9D8B030D-6E8A-4147-A177-3AD203B41FA5}">
                      <a16:colId xmlns:a16="http://schemas.microsoft.com/office/drawing/2014/main" val="1079973996"/>
                    </a:ext>
                  </a:extLst>
                </a:gridCol>
                <a:gridCol w="2948339">
                  <a:extLst>
                    <a:ext uri="{9D8B030D-6E8A-4147-A177-3AD203B41FA5}">
                      <a16:colId xmlns:a16="http://schemas.microsoft.com/office/drawing/2014/main" val="3671202942"/>
                    </a:ext>
                  </a:extLst>
                </a:gridCol>
                <a:gridCol w="1624862">
                  <a:extLst>
                    <a:ext uri="{9D8B030D-6E8A-4147-A177-3AD203B41FA5}">
                      <a16:colId xmlns:a16="http://schemas.microsoft.com/office/drawing/2014/main" val="3804699384"/>
                    </a:ext>
                  </a:extLst>
                </a:gridCol>
                <a:gridCol w="1624862">
                  <a:extLst>
                    <a:ext uri="{9D8B030D-6E8A-4147-A177-3AD203B41FA5}">
                      <a16:colId xmlns:a16="http://schemas.microsoft.com/office/drawing/2014/main" val="668819549"/>
                    </a:ext>
                  </a:extLst>
                </a:gridCol>
              </a:tblGrid>
              <a:tr h="29052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Linka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Dátum odchodu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72960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 dirty="0">
                          <a:effectLst/>
                        </a:rPr>
                        <a:t>AUTO č. 1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15.06.2022 6:00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Výjazd Šaľa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+mj-lt"/>
                        </a:rPr>
                        <a:t>15.06.2022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  <a:latin typeface="+mj-lt"/>
                        </a:rPr>
                        <a:t>08,00 hod.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1018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Ilaščík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STREDA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Šaľa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66644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AVIS/TEMPUS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Galanta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66500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Senec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89557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Dunajská Streda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11,15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33501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Komárno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47199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Nové Zámky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14,45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76799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Zlaté Moravce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96239"/>
                  </a:ext>
                </a:extLst>
              </a:tr>
              <a:tr h="3271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Nitra depozit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17,15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45047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dirty="0"/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 </a:t>
                      </a:r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51697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Linka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15.06.2022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37</a:t>
                      </a:r>
                      <a:r>
                        <a:rPr lang="sk-SK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Trebišov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65655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AUTO č. 2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STREDA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Sobrance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10,15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84269"/>
                  </a:ext>
                </a:extLst>
              </a:tr>
              <a:tr h="23023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>
                          <a:effectLst/>
                        </a:rPr>
                        <a:t>Hustinová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Michalovce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0103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Orlíček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Humenné + Kamenica VLM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14:30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40415"/>
                  </a:ext>
                </a:extLst>
              </a:tr>
              <a:tr h="4446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Vranov nad Topľou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62517"/>
                  </a:ext>
                </a:extLst>
              </a:tr>
              <a:tr h="3128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Nitra depozit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6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1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34" y="177282"/>
            <a:ext cx="10394301" cy="774286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C) HARMONOGRAM 16.6.2022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29F0EDDA-AE04-B0FB-31C8-DA8583A88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564603"/>
              </p:ext>
            </p:extLst>
          </p:nvPr>
        </p:nvGraphicFramePr>
        <p:xfrm>
          <a:off x="976033" y="1115737"/>
          <a:ext cx="10394301" cy="2222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181">
                  <a:extLst>
                    <a:ext uri="{9D8B030D-6E8A-4147-A177-3AD203B41FA5}">
                      <a16:colId xmlns:a16="http://schemas.microsoft.com/office/drawing/2014/main" val="2595943179"/>
                    </a:ext>
                  </a:extLst>
                </a:gridCol>
                <a:gridCol w="1617181">
                  <a:extLst>
                    <a:ext uri="{9D8B030D-6E8A-4147-A177-3AD203B41FA5}">
                      <a16:colId xmlns:a16="http://schemas.microsoft.com/office/drawing/2014/main" val="2295184616"/>
                    </a:ext>
                  </a:extLst>
                </a:gridCol>
                <a:gridCol w="991176">
                  <a:extLst>
                    <a:ext uri="{9D8B030D-6E8A-4147-A177-3AD203B41FA5}">
                      <a16:colId xmlns:a16="http://schemas.microsoft.com/office/drawing/2014/main" val="1079973996"/>
                    </a:ext>
                  </a:extLst>
                </a:gridCol>
                <a:gridCol w="2934401">
                  <a:extLst>
                    <a:ext uri="{9D8B030D-6E8A-4147-A177-3AD203B41FA5}">
                      <a16:colId xmlns:a16="http://schemas.microsoft.com/office/drawing/2014/main" val="3671202942"/>
                    </a:ext>
                  </a:extLst>
                </a:gridCol>
                <a:gridCol w="1617181">
                  <a:extLst>
                    <a:ext uri="{9D8B030D-6E8A-4147-A177-3AD203B41FA5}">
                      <a16:colId xmlns:a16="http://schemas.microsoft.com/office/drawing/2014/main" val="3804699384"/>
                    </a:ext>
                  </a:extLst>
                </a:gridCol>
                <a:gridCol w="1617181">
                  <a:extLst>
                    <a:ext uri="{9D8B030D-6E8A-4147-A177-3AD203B41FA5}">
                      <a16:colId xmlns:a16="http://schemas.microsoft.com/office/drawing/2014/main" val="668819549"/>
                    </a:ext>
                  </a:extLst>
                </a:gridCol>
              </a:tblGrid>
              <a:tr h="26008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dirty="0"/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 </a:t>
                      </a:r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51697"/>
                  </a:ext>
                </a:extLst>
              </a:tr>
              <a:tr h="2914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Linka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16.06.2022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42</a:t>
                      </a:r>
                      <a:r>
                        <a:rPr lang="sk-SK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Spišská Nová Ves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65655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AUTO č. 2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ŠTVRTOK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Levoča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84269"/>
                  </a:ext>
                </a:extLst>
              </a:tr>
              <a:tr h="47331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>
                          <a:effectLst/>
                        </a:rPr>
                        <a:t>Hustinová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6:00 hod.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Prešov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0103"/>
                  </a:ext>
                </a:extLst>
              </a:tr>
              <a:tr h="4574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Orlíček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Stropkov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40415"/>
                  </a:ext>
                </a:extLst>
              </a:tr>
              <a:tr h="42954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Svidník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6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00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34" y="177282"/>
            <a:ext cx="10394301" cy="774286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C) HARMONOGRAM 17.6.2022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29F0EDDA-AE04-B0FB-31C8-DA8583A88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055618"/>
              </p:ext>
            </p:extLst>
          </p:nvPr>
        </p:nvGraphicFramePr>
        <p:xfrm>
          <a:off x="976034" y="951568"/>
          <a:ext cx="10321710" cy="5906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887">
                  <a:extLst>
                    <a:ext uri="{9D8B030D-6E8A-4147-A177-3AD203B41FA5}">
                      <a16:colId xmlns:a16="http://schemas.microsoft.com/office/drawing/2014/main" val="2595943179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2295184616"/>
                    </a:ext>
                  </a:extLst>
                </a:gridCol>
                <a:gridCol w="984254">
                  <a:extLst>
                    <a:ext uri="{9D8B030D-6E8A-4147-A177-3AD203B41FA5}">
                      <a16:colId xmlns:a16="http://schemas.microsoft.com/office/drawing/2014/main" val="1079973996"/>
                    </a:ext>
                  </a:extLst>
                </a:gridCol>
                <a:gridCol w="2913908">
                  <a:extLst>
                    <a:ext uri="{9D8B030D-6E8A-4147-A177-3AD203B41FA5}">
                      <a16:colId xmlns:a16="http://schemas.microsoft.com/office/drawing/2014/main" val="3671202942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3804699384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668819549"/>
                    </a:ext>
                  </a:extLst>
                </a:gridCol>
              </a:tblGrid>
              <a:tr h="27725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Linka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Dátum odchodu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72960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 dirty="0">
                          <a:effectLst/>
                        </a:rPr>
                        <a:t>AUTO č. 1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17.06.2022 6:00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Výjazd Šaľa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1018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Ilaščík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STREDA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Žiar nad Hronom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66644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AVIS/TEMPUS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Krupina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66500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VLM Pliešovce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89557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Detva+Kriváň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33501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Brezno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47199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Banská Bystrica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76799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Zvolen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96239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Nitra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osobne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45047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Nitra depozit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16007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dirty="0"/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 </a:t>
                      </a:r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51697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Linka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17.06.2022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54</a:t>
                      </a:r>
                      <a:r>
                        <a:rPr lang="sk-SK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Bardejov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08.00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65655"/>
                  </a:ext>
                </a:extLst>
              </a:tr>
              <a:tr h="30351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b="1" u="none" strike="noStrike" dirty="0">
                          <a:effectLst/>
                        </a:rPr>
                        <a:t>AUTO č. 2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STREDA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Stará Ľubovňa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84269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>
                          <a:effectLst/>
                        </a:rPr>
                        <a:t>Hustinová</a:t>
                      </a:r>
                      <a:endParaRPr lang="sk-SK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Kežmarok + VLM SR KK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0103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300" u="none" strike="noStrike" dirty="0">
                          <a:effectLst/>
                        </a:rPr>
                        <a:t>Orlíček</a:t>
                      </a:r>
                      <a:endParaRPr lang="sk-SK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927" marR="8927" marT="8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Poprad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40415"/>
                  </a:ext>
                </a:extLst>
              </a:tr>
              <a:tr h="56543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Liptovský Mikuláš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62517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Ružomberok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68025"/>
                  </a:ext>
                </a:extLst>
              </a:tr>
              <a:tr h="298586">
                <a:tc>
                  <a:txBody>
                    <a:bodyPr/>
                    <a:lstStyle/>
                    <a:p>
                      <a:pPr algn="l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Nitra depozit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17.06.2022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21,00 hod.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2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68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29" y="177282"/>
            <a:ext cx="10358006" cy="774286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C) HARMONOGRAM 20.6.2022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29F0EDDA-AE04-B0FB-31C8-DA8583A88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39475"/>
              </p:ext>
            </p:extLst>
          </p:nvPr>
        </p:nvGraphicFramePr>
        <p:xfrm>
          <a:off x="976032" y="1242128"/>
          <a:ext cx="10404514" cy="127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8770">
                  <a:extLst>
                    <a:ext uri="{9D8B030D-6E8A-4147-A177-3AD203B41FA5}">
                      <a16:colId xmlns:a16="http://schemas.microsoft.com/office/drawing/2014/main" val="2595943179"/>
                    </a:ext>
                  </a:extLst>
                </a:gridCol>
                <a:gridCol w="1618770">
                  <a:extLst>
                    <a:ext uri="{9D8B030D-6E8A-4147-A177-3AD203B41FA5}">
                      <a16:colId xmlns:a16="http://schemas.microsoft.com/office/drawing/2014/main" val="2295184616"/>
                    </a:ext>
                  </a:extLst>
                </a:gridCol>
                <a:gridCol w="992150">
                  <a:extLst>
                    <a:ext uri="{9D8B030D-6E8A-4147-A177-3AD203B41FA5}">
                      <a16:colId xmlns:a16="http://schemas.microsoft.com/office/drawing/2014/main" val="1079973996"/>
                    </a:ext>
                  </a:extLst>
                </a:gridCol>
                <a:gridCol w="2937284">
                  <a:extLst>
                    <a:ext uri="{9D8B030D-6E8A-4147-A177-3AD203B41FA5}">
                      <a16:colId xmlns:a16="http://schemas.microsoft.com/office/drawing/2014/main" val="3671202942"/>
                    </a:ext>
                  </a:extLst>
                </a:gridCol>
                <a:gridCol w="1618770">
                  <a:extLst>
                    <a:ext uri="{9D8B030D-6E8A-4147-A177-3AD203B41FA5}">
                      <a16:colId xmlns:a16="http://schemas.microsoft.com/office/drawing/2014/main" val="3804699384"/>
                    </a:ext>
                  </a:extLst>
                </a:gridCol>
                <a:gridCol w="1618770">
                  <a:extLst>
                    <a:ext uri="{9D8B030D-6E8A-4147-A177-3AD203B41FA5}">
                      <a16:colId xmlns:a16="http://schemas.microsoft.com/office/drawing/2014/main" val="668819549"/>
                    </a:ext>
                  </a:extLst>
                </a:gridCol>
              </a:tblGrid>
              <a:tr h="30155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>
                          <a:effectLst/>
                        </a:rPr>
                        <a:t>Linka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>
                          <a:effectLst/>
                        </a:rPr>
                        <a:t>Dátum odchodu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Por. č.</a:t>
                      </a: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OPK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Príchod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72960"/>
                  </a:ext>
                </a:extLst>
              </a:tr>
              <a:tr h="32474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 dirty="0">
                          <a:effectLst/>
                        </a:rPr>
                        <a:t>AUTO č. 1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20.06.2022 8:00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>
                          <a:effectLst/>
                          <a:latin typeface="+mj-lt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Výjazd Šaľa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08,00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1018"/>
                  </a:ext>
                </a:extLst>
              </a:tr>
              <a:tr h="32474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 dirty="0" err="1">
                          <a:effectLst/>
                        </a:rPr>
                        <a:t>Ilaščík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PONDELOK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</a:t>
                      </a: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Levice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20.06.2022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10,30 hod.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66644"/>
                  </a:ext>
                </a:extLst>
              </a:tr>
              <a:tr h="32474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74" marR="9374" marT="9374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8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7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D3EC438-9B9A-C7A6-1908-E9B3E69A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1" y="1282453"/>
            <a:ext cx="3970986" cy="1314444"/>
          </a:xfrm>
        </p:spPr>
        <p:txBody>
          <a:bodyPr/>
          <a:lstStyle/>
          <a:p>
            <a:r>
              <a:rPr lang="sk-SK" dirty="0"/>
              <a:t>ĎAKUJEM ZA POZORNOSŤ		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AF19A1-4595-96EB-2422-73E4E6E10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2679192"/>
            <a:ext cx="3971874" cy="3291839"/>
          </a:xfrm>
        </p:spPr>
        <p:txBody>
          <a:bodyPr>
            <a:normAutofit/>
          </a:bodyPr>
          <a:lstStyle/>
          <a:p>
            <a:r>
              <a:rPr lang="sk-SK" sz="2200" dirty="0"/>
              <a:t>e-mail: </a:t>
            </a:r>
          </a:p>
          <a:p>
            <a:r>
              <a:rPr lang="sk-SK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cvpp@polovnictvo.sk</a:t>
            </a:r>
            <a:endParaRPr lang="sk-SK" sz="2200" dirty="0"/>
          </a:p>
          <a:p>
            <a:r>
              <a:rPr lang="sk-SK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priroda@polovnictvo.sk</a:t>
            </a:r>
            <a:r>
              <a:rPr lang="sk-SK" sz="2200" dirty="0"/>
              <a:t> </a:t>
            </a:r>
          </a:p>
          <a:p>
            <a:r>
              <a:rPr lang="sk-SK" sz="2200" dirty="0"/>
              <a:t>Tel. č.:</a:t>
            </a:r>
          </a:p>
          <a:p>
            <a:r>
              <a:rPr lang="sk-SK" sz="2200" dirty="0"/>
              <a:t>+421 910 707 082</a:t>
            </a:r>
          </a:p>
        </p:txBody>
      </p:sp>
      <p:pic>
        <p:nvPicPr>
          <p:cNvPr id="12" name="Obrázok 11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7988FA6C-3158-EFFE-419C-685075491A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3688" y="416052"/>
            <a:ext cx="6025896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CCF41-B599-E456-B274-68B81D7A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14" y="118823"/>
            <a:ext cx="10367432" cy="1031372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br>
              <a:rPr lang="sk-SK" dirty="0"/>
            </a:br>
            <a:r>
              <a:rPr lang="sk-SK" dirty="0"/>
              <a:t>Program online porady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D7BC92-D70D-8C3D-982A-2D7718D13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922" y="1502229"/>
            <a:ext cx="9379320" cy="4547715"/>
          </a:xfrm>
        </p:spPr>
        <p:txBody>
          <a:bodyPr/>
          <a:lstStyle/>
          <a:p>
            <a:r>
              <a:rPr lang="sk-SK" dirty="0"/>
              <a:t>1.	CVPP 2005, 2011, 2016					I. Šuba</a:t>
            </a:r>
          </a:p>
          <a:p>
            <a:r>
              <a:rPr lang="sk-SK" dirty="0"/>
              <a:t>2. 	Celoštátna výstava poľovníctvo a príroda 2022		M. Hustinová</a:t>
            </a:r>
          </a:p>
          <a:p>
            <a:pPr lvl="2"/>
            <a:r>
              <a:rPr lang="sk-SK" b="1" dirty="0"/>
              <a:t>A) zber zlatých a raritných trofejí od poľovníkov</a:t>
            </a:r>
          </a:p>
          <a:p>
            <a:pPr lvl="2"/>
            <a:r>
              <a:rPr lang="sk-SK" b="1" dirty="0"/>
              <a:t>B) evidencia zlatých trofejí a rarít v ŠIS SPK</a:t>
            </a:r>
          </a:p>
          <a:p>
            <a:pPr lvl="2"/>
            <a:r>
              <a:rPr lang="sk-SK" b="1" dirty="0"/>
              <a:t>C) návrh harmonogramu zvozu trofejí</a:t>
            </a:r>
          </a:p>
          <a:p>
            <a:r>
              <a:rPr lang="sk-SK" dirty="0"/>
              <a:t>4.	Rôzne	</a:t>
            </a:r>
          </a:p>
          <a:p>
            <a:r>
              <a:rPr lang="sk-SK" dirty="0"/>
              <a:t>5.	Diskusia	</a:t>
            </a:r>
          </a:p>
          <a:p>
            <a:endParaRPr lang="sk-SK" dirty="0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FCD35D87-927B-874F-873C-7B67D4B28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67350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73B2C80D-2036-446F-2B89-C025176971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6" y="228782"/>
            <a:ext cx="811454" cy="8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BAC70E7-552D-D32B-5E05-FF59A12F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82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5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33" y="262215"/>
            <a:ext cx="10394301" cy="1091682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A) ZBER ZLATÝCH A RARITNÝCH TROFEJÍ OD POĽOVNÍKOV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DC977E-D6DB-F538-09B7-F82DA7A3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33" y="1484851"/>
            <a:ext cx="10307160" cy="517600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k-SK" sz="3600" dirty="0">
                <a:solidFill>
                  <a:schemeClr val="tx1">
                    <a:lumMod val="95000"/>
                  </a:schemeClr>
                </a:solidFill>
              </a:rPr>
              <a:t>ZABALENIE TROFEJE</a:t>
            </a:r>
          </a:p>
          <a:p>
            <a:pPr marL="457200" indent="-457200">
              <a:buAutoNum type="arabicPeriod"/>
            </a:pPr>
            <a:endParaRPr lang="sk-SK" sz="3600" dirty="0">
              <a:solidFill>
                <a:schemeClr val="tx1">
                  <a:lumMod val="9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sk-SK" sz="3600" dirty="0"/>
              <a:t>RIADNE VYPÍSANÝ A PRIPEVNENÝ ŠTÍTOK TROFEJE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86D546AC-A909-44BF-7E9F-205F36E7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34" y="350856"/>
            <a:ext cx="811454" cy="914400"/>
          </a:xfrm>
          <a:prstGeom prst="rect">
            <a:avLst/>
          </a:prstGeom>
        </p:spPr>
      </p:pic>
      <p:pic>
        <p:nvPicPr>
          <p:cNvPr id="5" name="Obrázok 4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272641F1-218D-264A-BD03-59BECB2F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4" y="402329"/>
            <a:ext cx="811454" cy="8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58" y="166298"/>
            <a:ext cx="5450776" cy="1098958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k-SK" sz="3200" dirty="0">
                <a:solidFill>
                  <a:schemeClr val="tx1">
                    <a:lumMod val="95000"/>
                  </a:schemeClr>
                </a:solidFill>
              </a:rPr>
              <a:t>1. ZABALENIE TROFEJE</a:t>
            </a:r>
            <a:br>
              <a:rPr lang="sk-SK" sz="3200" dirty="0">
                <a:solidFill>
                  <a:schemeClr val="tx1">
                    <a:lumMod val="95000"/>
                  </a:schemeClr>
                </a:solidFill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DC977E-D6DB-F538-09B7-F82DA7A3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58" y="1265255"/>
            <a:ext cx="5016587" cy="5634337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sk-SK" sz="2800" dirty="0">
                <a:solidFill>
                  <a:schemeClr val="tx1">
                    <a:lumMod val="95000"/>
                  </a:schemeClr>
                </a:solidFill>
              </a:rPr>
              <a:t>BUBLINKOVÁ FÓLIA, ALEBO TAKÁ, V KTOREJ SA LEBKA TROFEJE NEPOŠKODÍ</a:t>
            </a:r>
          </a:p>
          <a:p>
            <a:pPr marL="742950" indent="-742950">
              <a:buAutoNum type="arabicPeriod"/>
            </a:pPr>
            <a:r>
              <a:rPr lang="sk-SK" sz="2800" dirty="0">
                <a:solidFill>
                  <a:schemeClr val="tx1">
                    <a:lumMod val="95000"/>
                  </a:schemeClr>
                </a:solidFill>
                <a:highlight>
                  <a:srgbClr val="FF0000"/>
                </a:highlight>
              </a:rPr>
              <a:t>NEZABALENÁ TROFEJ NEBUDE PREVZATÁ ŠOFÉROM</a:t>
            </a:r>
          </a:p>
          <a:p>
            <a:pPr marL="742950" indent="-742950">
              <a:buAutoNum type="arabicPeriod"/>
            </a:pPr>
            <a:r>
              <a:rPr lang="sk-SK" sz="2800" dirty="0">
                <a:solidFill>
                  <a:schemeClr val="tx1">
                    <a:lumMod val="95000"/>
                  </a:schemeClr>
                </a:solidFill>
              </a:rPr>
              <a:t>TROFEJ MUSÍ MAŤ RIADNE VYPÍSANÝ A PRIPEVNENÝ ŠTÍTOK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86D546AC-A909-44BF-7E9F-205F36E7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752" y="350856"/>
            <a:ext cx="811454" cy="914400"/>
          </a:xfrm>
          <a:prstGeom prst="rect">
            <a:avLst/>
          </a:prstGeom>
        </p:spPr>
      </p:pic>
      <p:pic>
        <p:nvPicPr>
          <p:cNvPr id="5" name="Obrázok 4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272641F1-218D-264A-BD03-59BECB2F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84" y="350856"/>
            <a:ext cx="862927" cy="86292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9A79196-B58B-40D0-695D-97DC317D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54497" y="862449"/>
            <a:ext cx="6899593" cy="51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58" y="99640"/>
            <a:ext cx="5450776" cy="1098958"/>
          </a:xfrm>
          <a:solidFill>
            <a:schemeClr val="tx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k-SK" sz="3600" dirty="0">
                <a:solidFill>
                  <a:schemeClr val="tx1">
                    <a:lumMod val="95000"/>
                  </a:schemeClr>
                </a:solidFill>
              </a:rPr>
              <a:t>2. ŠTÍTOK TROFEJE NA </a:t>
            </a:r>
            <a:br>
              <a:rPr lang="sk-SK" sz="3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sk-SK" sz="3600" dirty="0">
                <a:solidFill>
                  <a:schemeClr val="tx1">
                    <a:lumMod val="95000"/>
                  </a:schemeClr>
                </a:solidFill>
              </a:rPr>
              <a:t>CVPP 2022</a:t>
            </a:r>
            <a:br>
              <a:rPr lang="sk-SK" sz="3200" dirty="0">
                <a:solidFill>
                  <a:schemeClr val="tx1">
                    <a:lumMod val="95000"/>
                  </a:schemeClr>
                </a:solidFill>
              </a:rPr>
            </a:br>
            <a:endParaRPr lang="sk-SK" dirty="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8A5AC88B-0D5A-CECE-DC89-825D6311F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383499"/>
              </p:ext>
            </p:extLst>
          </p:nvPr>
        </p:nvGraphicFramePr>
        <p:xfrm>
          <a:off x="6451134" y="166298"/>
          <a:ext cx="4073797" cy="6691701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471327">
                  <a:extLst>
                    <a:ext uri="{9D8B030D-6E8A-4147-A177-3AD203B41FA5}">
                      <a16:colId xmlns:a16="http://schemas.microsoft.com/office/drawing/2014/main" val="557648839"/>
                    </a:ext>
                  </a:extLst>
                </a:gridCol>
                <a:gridCol w="3602470">
                  <a:extLst>
                    <a:ext uri="{9D8B030D-6E8A-4147-A177-3AD203B41FA5}">
                      <a16:colId xmlns:a16="http://schemas.microsoft.com/office/drawing/2014/main" val="574609875"/>
                    </a:ext>
                  </a:extLst>
                </a:gridCol>
              </a:tblGrid>
              <a:tr h="322869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dirty="0">
                          <a:effectLst/>
                        </a:rPr>
                        <a:t>Celoštátna výstava poľovníctvo a príroda</a:t>
                      </a:r>
                    </a:p>
                    <a:p>
                      <a:pPr algn="ctr"/>
                      <a:r>
                        <a:rPr lang="sk-SK" sz="900" dirty="0">
                          <a:effectLst/>
                        </a:rPr>
                        <a:t>Nitra 2022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112829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sk-SK" sz="1100" b="1" dirty="0">
                          <a:effectLst/>
                        </a:rPr>
                        <a:t>ŠTÍTOK TROFEJE</a:t>
                      </a:r>
                    </a:p>
                    <a:p>
                      <a:pPr algn="ctr"/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8490472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 dirty="0">
                          <a:effectLst/>
                        </a:rPr>
                        <a:t>Druh zveri     </a:t>
                      </a:r>
                    </a:p>
                    <a:p>
                      <a:pPr algn="l"/>
                      <a:r>
                        <a:rPr lang="sk-SK" sz="900" dirty="0">
                          <a:effectLst/>
                        </a:rPr>
                        <a:t>                         </a:t>
                      </a:r>
                    </a:p>
                    <a:p>
                      <a:pPr algn="l"/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668589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Prevzaté od (OPK, OZ,VLM,)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...............................................................................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474217"/>
                  </a:ext>
                </a:extLst>
              </a:tr>
              <a:tr h="322869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1.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82345" algn="l"/>
                        </a:tabLst>
                      </a:pPr>
                      <a:r>
                        <a:rPr lang="sk-SK" sz="900" dirty="0">
                          <a:effectLst/>
                        </a:rPr>
                        <a:t>Poradové číslo trofeje</a:t>
                      </a:r>
                      <a:br>
                        <a:rPr lang="sk-SK" sz="900" dirty="0">
                          <a:effectLst/>
                        </a:rPr>
                      </a:br>
                      <a:r>
                        <a:rPr lang="sk-SK" sz="900" dirty="0">
                          <a:effectLst/>
                        </a:rPr>
                        <a:t>                                    ............................ 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9762728"/>
                  </a:ext>
                </a:extLst>
              </a:tr>
              <a:tr h="322869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2.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 dirty="0">
                          <a:effectLst/>
                        </a:rPr>
                        <a:t>Katalógové číslo</a:t>
                      </a:r>
                    </a:p>
                    <a:p>
                      <a:pPr algn="l"/>
                      <a:r>
                        <a:rPr lang="sk-SK" sz="900" dirty="0">
                          <a:effectLst/>
                        </a:rPr>
                        <a:t>                                    ............................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498950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3.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Meno a priezvisko strelca (majiteľa trofeje)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594743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4.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Poľovný revír</a:t>
                      </a:r>
                      <a:br>
                        <a:rPr lang="sk-SK" sz="900">
                          <a:effectLst/>
                        </a:rPr>
                      </a:br>
                      <a:endParaRPr lang="sk-SK" sz="900">
                        <a:effectLst/>
                      </a:endParaRP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042783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5.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OPK</a:t>
                      </a:r>
                      <a:br>
                        <a:rPr lang="sk-SK" sz="900">
                          <a:effectLst/>
                        </a:rPr>
                      </a:br>
                      <a:endParaRPr lang="sk-SK" sz="900">
                        <a:effectLst/>
                      </a:endParaRP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603032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6.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Poľovná oblasť   J*S*M*      číslo.................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Poľovná lokalita  M* D*        číslo.................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9700257"/>
                  </a:ext>
                </a:extLst>
              </a:tr>
              <a:tr h="227139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7.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Rok ulovenia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4406582"/>
                  </a:ext>
                </a:extLst>
              </a:tr>
              <a:tr h="255532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8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Odhad veku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3108705"/>
                  </a:ext>
                </a:extLst>
              </a:tr>
              <a:tr h="32802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9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Body C.I.C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6520689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10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Bodované komisiou C.I.C v roku .......................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v ..........................................................................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749895"/>
                  </a:ext>
                </a:extLst>
              </a:tr>
              <a:tr h="470589">
                <a:tc gridSpan="2">
                  <a:txBody>
                    <a:bodyPr/>
                    <a:lstStyle/>
                    <a:p>
                      <a:pPr algn="l"/>
                      <a:r>
                        <a:rPr lang="sk-SK" sz="900" dirty="0">
                          <a:effectLst/>
                        </a:rPr>
                        <a:t>Stav trofeje (poškodenia)</a:t>
                      </a:r>
                    </a:p>
                    <a:p>
                      <a:pPr algn="l"/>
                      <a:r>
                        <a:rPr lang="sk-SK" sz="900" dirty="0">
                          <a:effectLst/>
                        </a:rPr>
                        <a:t> 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71435"/>
                  </a:ext>
                </a:extLst>
              </a:tr>
              <a:tr h="322869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Dátum prevzatia trofeje </a:t>
                      </a:r>
                    </a:p>
                    <a:p>
                      <a:pPr algn="l"/>
                      <a:r>
                        <a:rPr lang="sk-SK" sz="900">
                          <a:effectLst/>
                        </a:rPr>
                        <a:t>od majiteľa:                   .............................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79474"/>
                  </a:ext>
                </a:extLst>
              </a:tr>
              <a:tr h="322869">
                <a:tc>
                  <a:txBody>
                    <a:bodyPr/>
                    <a:lstStyle/>
                    <a:p>
                      <a:pPr algn="l"/>
                      <a:r>
                        <a:rPr lang="sk-SK" sz="900">
                          <a:effectLst/>
                        </a:rPr>
                        <a:t> </a:t>
                      </a:r>
                      <a:endParaRPr lang="sk-S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900" dirty="0">
                          <a:effectLst/>
                        </a:rPr>
                        <a:t>*</a:t>
                      </a:r>
                      <a:r>
                        <a:rPr lang="sk-SK" sz="800" dirty="0">
                          <a:effectLst/>
                        </a:rPr>
                        <a:t>nehodiace sa škrtnúť, poľovnú lokalitu vypĺňať len </a:t>
                      </a:r>
                      <a:endParaRPr lang="sk-SK" sz="900" dirty="0">
                        <a:effectLst/>
                      </a:endParaRPr>
                    </a:p>
                    <a:p>
                      <a:pPr algn="l"/>
                      <a:r>
                        <a:rPr lang="sk-SK" sz="800" dirty="0">
                          <a:effectLst/>
                        </a:rPr>
                        <a:t>pri trofeji muflóna alebo daniela</a:t>
                      </a:r>
                      <a:r>
                        <a:rPr lang="sk-SK" sz="900" dirty="0">
                          <a:effectLst/>
                        </a:rPr>
                        <a:t> </a:t>
                      </a:r>
                      <a:endParaRPr lang="sk-S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32" marR="554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600178"/>
                  </a:ext>
                </a:extLst>
              </a:tr>
            </a:tbl>
          </a:graphicData>
        </a:graphic>
      </p:graphicFrame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86D546AC-A909-44BF-7E9F-205F36E7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34" y="350856"/>
            <a:ext cx="811454" cy="914400"/>
          </a:xfrm>
          <a:prstGeom prst="rect">
            <a:avLst/>
          </a:prstGeom>
        </p:spPr>
      </p:pic>
      <p:pic>
        <p:nvPicPr>
          <p:cNvPr id="5" name="Obrázok 4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272641F1-218D-264A-BD03-59BECB2F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4" y="402329"/>
            <a:ext cx="811454" cy="811454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F54BC81D-9BDE-366C-DB8B-2EF267FB80BB}"/>
              </a:ext>
            </a:extLst>
          </p:cNvPr>
          <p:cNvSpPr txBox="1">
            <a:spLocks/>
          </p:cNvSpPr>
          <p:nvPr/>
        </p:nvSpPr>
        <p:spPr>
          <a:xfrm>
            <a:off x="1000358" y="1069562"/>
            <a:ext cx="5450776" cy="5959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 1 –  vyplňuje OPK od </a:t>
            </a:r>
            <a:r>
              <a:rPr lang="sk-SK" sz="1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č.1 až č. </a:t>
            </a:r>
            <a:r>
              <a:rPr lang="sk-SK" sz="1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sk-SK" sz="1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každý druh zveri zvlášť </a:t>
            </a:r>
          </a:p>
          <a:p>
            <a:pPr marL="0" indent="0" algn="just">
              <a:buNone/>
            </a:pPr>
            <a:r>
              <a:rPr lang="sk-SK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č.2 – </a:t>
            </a:r>
            <a:r>
              <a:rPr lang="sk-SK" sz="1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nevyplňovať!</a:t>
            </a:r>
            <a:endParaRPr lang="sk-SK" sz="14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 3 – </a:t>
            </a:r>
            <a:r>
              <a:rPr lang="sk-SK" sz="1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Priezvisko</a:t>
            </a: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strelca bez titulov celé, krstné meno zač. písmeno 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 4 - názov poľovného revíru uvedený v rozhodnutí o uznaní poľovného revíru (nie názov lesného závodu, lesnej správy, užívateľa PR a pod.)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 5 – sídlo Okresného úradu, v ktorého pôsobnosti je poľovný revír                  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 6 – číselné označenie  poľovnej oblasti podľa </a:t>
            </a:r>
            <a:r>
              <a:rPr lang="sk-SK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prílohy č.1 Vyhlášky MP SR č. 344/2009, ktorou sa vykonáva zákon o poľovníctve </a:t>
            </a: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napr. J XXVIII, S XX a pod. (nie srnčia, jelenia )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 7 –  rok ulovenia alebo nájdenia úhynu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č.8 – vek uvádza sa len pri </a:t>
            </a:r>
            <a:r>
              <a:rPr lang="sk-SK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trofejách</a:t>
            </a: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ktoré boli už hodnotené komisiou CIC </a:t>
            </a: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č.9 </a:t>
            </a:r>
            <a:r>
              <a:rPr lang="sk-SK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bodová hodnota trofeje, ktoré priznala komisia CIC 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Stĺpec č.10 – miesto, kde bola trofej obodovaná komisiou CIC 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E99F9BC-1AA0-2436-4633-4AD3A78D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134" y="0"/>
            <a:ext cx="491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532" y="290677"/>
            <a:ext cx="10354236" cy="1088413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B) EVIDENCIA ZLATÝCH TROFEJÍ A RARITNÝCH TROFEJÍ V ŠIS SPK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DC977E-D6DB-F538-09B7-F82DA7A3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33" y="1484851"/>
            <a:ext cx="10307160" cy="5251509"/>
          </a:xfrm>
        </p:spPr>
        <p:txBody>
          <a:bodyPr/>
          <a:lstStyle/>
          <a:p>
            <a:pPr marL="0" indent="0">
              <a:buNone/>
            </a:pPr>
            <a:r>
              <a:rPr lang="sk-SK" sz="3200" u="sng" dirty="0"/>
              <a:t>ŠIS SPK -&gt; Chovateľská činnosť -&gt; Trofeje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NAHRÁVANIE TROFEJÍ Z POĽOVNÍCKYCH SEZÓN </a:t>
            </a:r>
          </a:p>
          <a:p>
            <a:pPr marL="0" indent="0">
              <a:buNone/>
            </a:pPr>
            <a:r>
              <a:rPr lang="sk-SK" dirty="0"/>
              <a:t>2016/2017 – skontrolované </a:t>
            </a:r>
          </a:p>
          <a:p>
            <a:pPr marL="0" indent="0">
              <a:buNone/>
            </a:pPr>
            <a:r>
              <a:rPr lang="sk-SK" dirty="0"/>
              <a:t>2017/2018 – skontrolované </a:t>
            </a:r>
          </a:p>
          <a:p>
            <a:pPr marL="0" indent="0">
              <a:buNone/>
            </a:pPr>
            <a:r>
              <a:rPr lang="sk-SK" dirty="0"/>
              <a:t>2018/2019 – skontrolované </a:t>
            </a:r>
          </a:p>
          <a:p>
            <a:pPr marL="0" indent="0">
              <a:buNone/>
            </a:pPr>
            <a:r>
              <a:rPr lang="sk-SK" dirty="0"/>
              <a:t>2019/2020 – skontrolované </a:t>
            </a:r>
          </a:p>
          <a:p>
            <a:pPr marL="0" indent="0">
              <a:buNone/>
            </a:pPr>
            <a:r>
              <a:rPr lang="sk-SK" dirty="0"/>
              <a:t>2020/2021 – skontrolované </a:t>
            </a:r>
          </a:p>
          <a:p>
            <a:pPr marL="0" indent="0">
              <a:buNone/>
            </a:pPr>
            <a:r>
              <a:rPr lang="sk-SK" dirty="0"/>
              <a:t>2021/2022 – stále u mnohých nenahraté/nedokončené !!!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86D546AC-A909-44BF-7E9F-205F36E7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262215"/>
            <a:ext cx="811454" cy="914400"/>
          </a:xfrm>
          <a:prstGeom prst="rect">
            <a:avLst/>
          </a:prstGeom>
        </p:spPr>
      </p:pic>
      <p:pic>
        <p:nvPicPr>
          <p:cNvPr id="5" name="Obrázok 4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272641F1-218D-264A-BD03-59BECB2F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6" y="313688"/>
            <a:ext cx="811454" cy="8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8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34" y="0"/>
            <a:ext cx="10394301" cy="1091682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B) EVIDENCIA ZLATÝCH TROFEJÍ A RARITNÝCH TROFEJÍ V ŠIS SPK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76360E1-EC5A-4D89-2A33-9A6688FEF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968"/>
          <a:stretch/>
        </p:blipFill>
        <p:spPr>
          <a:xfrm>
            <a:off x="0" y="1091682"/>
            <a:ext cx="12192000" cy="5762951"/>
          </a:xfrm>
        </p:spPr>
      </p:pic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B97F-41C1-EF85-0BE1-A39D2982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34" y="0"/>
            <a:ext cx="10394301" cy="1091682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l"/>
            <a:r>
              <a:rPr lang="sk-SK" dirty="0"/>
              <a:t>B) EVIDENCIA ZLATÝCH TROFEJÍ A RARITNÝCH TROFEJÍ V ŠIS SPK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A72C02F-74C8-E753-5C2F-7C5730CA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46" y="88641"/>
            <a:ext cx="811454" cy="914400"/>
          </a:xfrm>
          <a:prstGeom prst="rect">
            <a:avLst/>
          </a:prstGeom>
        </p:spPr>
      </p:pic>
      <p:pic>
        <p:nvPicPr>
          <p:cNvPr id="7" name="Obrázok 6" descr="Obrázok, na ktorom je text, vizitka&#10;&#10;Automaticky generovaný popis">
            <a:extLst>
              <a:ext uri="{FF2B5EF4-FFF2-40B4-BE49-F238E27FC236}">
                <a16:creationId xmlns:a16="http://schemas.microsoft.com/office/drawing/2014/main" id="{C5DE18AC-B170-96EB-A54C-4F7F446F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0" y="140114"/>
            <a:ext cx="811454" cy="811454"/>
          </a:xfrm>
          <a:prstGeom prst="rect">
            <a:avLst/>
          </a:prstGeom>
        </p:spPr>
      </p:pic>
      <p:pic>
        <p:nvPicPr>
          <p:cNvPr id="9" name="Zástupný objekt pre obsah 8" descr="Obrázok, na ktorom je text&#10;&#10;Automaticky generovaný popis">
            <a:extLst>
              <a:ext uri="{FF2B5EF4-FFF2-40B4-BE49-F238E27FC236}">
                <a16:creationId xmlns:a16="http://schemas.microsoft.com/office/drawing/2014/main" id="{681F369A-F23C-10B5-8E72-F4C54C116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091683"/>
            <a:ext cx="12191999" cy="5766318"/>
          </a:xfrm>
        </p:spPr>
      </p:pic>
    </p:spTree>
    <p:extLst>
      <p:ext uri="{BB962C8B-B14F-4D97-AF65-F5344CB8AC3E}">
        <p14:creationId xmlns:p14="http://schemas.microsoft.com/office/powerpoint/2010/main" val="822287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{69AD101E-41FA-4A13-B25E-0472FDB214EB}tf16401375</Template>
  <TotalTime>300</TotalTime>
  <Words>1461</Words>
  <Application>Microsoft Office PowerPoint</Application>
  <PresentationFormat>Širokouhlá</PresentationFormat>
  <Paragraphs>536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Arial</vt:lpstr>
      <vt:lpstr>Arial (Text)</vt:lpstr>
      <vt:lpstr>MS Shell Dlg 2</vt:lpstr>
      <vt:lpstr>Times New Roman</vt:lpstr>
      <vt:lpstr>Wingdings</vt:lpstr>
      <vt:lpstr>Wingdings 3</vt:lpstr>
      <vt:lpstr>Madison</vt:lpstr>
      <vt:lpstr>Porada vedúcich kancelárií a predsedov OHK k CVPP 2022</vt:lpstr>
      <vt:lpstr> Program online porady</vt:lpstr>
      <vt:lpstr>Prezentácia programu PowerPoint</vt:lpstr>
      <vt:lpstr>A) ZBER ZLATÝCH A RARITNÝCH TROFEJÍ OD POĽOVNÍKOV</vt:lpstr>
      <vt:lpstr>1. ZABALENIE TROFEJE </vt:lpstr>
      <vt:lpstr>2. ŠTÍTOK TROFEJE NA  CVPP 2022 </vt:lpstr>
      <vt:lpstr>B) EVIDENCIA ZLATÝCH TROFEJÍ A RARITNÝCH TROFEJÍ V ŠIS SPK</vt:lpstr>
      <vt:lpstr>B) EVIDENCIA ZLATÝCH TROFEJÍ A RARITNÝCH TROFEJÍ V ŠIS SPK</vt:lpstr>
      <vt:lpstr>B) EVIDENCIA ZLATÝCH TROFEJÍ A RARITNÝCH TROFEJÍ V ŠIS SPK</vt:lpstr>
      <vt:lpstr>B) EVIDENCIA ZLATÝCH TROFEJÍ A RARITNÝCH TROFEJÍ V ŠIS SPK – FILTER ZLATÝCH TROFEJÍ</vt:lpstr>
      <vt:lpstr>C) HARMONOGRAM 13.6.2022</vt:lpstr>
      <vt:lpstr>C) HARMONOGRAM 14.6.2022</vt:lpstr>
      <vt:lpstr>C) HARMONOGRAM 15.6.2022</vt:lpstr>
      <vt:lpstr>C) HARMONOGRAM 16.6.2022</vt:lpstr>
      <vt:lpstr>C) HARMONOGRAM 17.6.2022</vt:lpstr>
      <vt:lpstr>C) HARMONOGRAM 20.6.2022</vt:lpstr>
      <vt:lpstr>ĎAKUJEM ZA POZORNOSŤ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Porada vedúcich kancelárií a predsedov OHK k CVPP 2022</dc:title>
  <dc:creator>Martina Hustinová</dc:creator>
  <cp:lastModifiedBy>Martina Hustinová</cp:lastModifiedBy>
  <cp:revision>13</cp:revision>
  <dcterms:created xsi:type="dcterms:W3CDTF">2022-05-25T18:00:05Z</dcterms:created>
  <dcterms:modified xsi:type="dcterms:W3CDTF">2022-05-27T09:45:11Z</dcterms:modified>
</cp:coreProperties>
</file>